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272" r:id="rId2"/>
    <p:sldId id="273" r:id="rId3"/>
    <p:sldId id="284" r:id="rId4"/>
    <p:sldId id="285" r:id="rId5"/>
    <p:sldId id="286" r:id="rId6"/>
    <p:sldId id="287" r:id="rId7"/>
    <p:sldId id="288" r:id="rId8"/>
    <p:sldId id="289" r:id="rId9"/>
    <p:sldId id="290" r:id="rId10"/>
    <p:sldId id="291" r:id="rId11"/>
    <p:sldId id="292" r:id="rId12"/>
    <p:sldId id="384" r:id="rId13"/>
    <p:sldId id="293" r:id="rId14"/>
    <p:sldId id="335" r:id="rId15"/>
    <p:sldId id="296" r:id="rId16"/>
    <p:sldId id="297" r:id="rId17"/>
    <p:sldId id="298" r:id="rId18"/>
    <p:sldId id="299" r:id="rId19"/>
    <p:sldId id="300" r:id="rId20"/>
    <p:sldId id="382" r:id="rId21"/>
    <p:sldId id="385" r:id="rId22"/>
    <p:sldId id="383" r:id="rId23"/>
    <p:sldId id="302" r:id="rId24"/>
    <p:sldId id="340" r:id="rId25"/>
    <p:sldId id="370" r:id="rId26"/>
    <p:sldId id="306" r:id="rId27"/>
    <p:sldId id="305" r:id="rId28"/>
    <p:sldId id="304" r:id="rId29"/>
    <p:sldId id="372" r:id="rId30"/>
    <p:sldId id="373" r:id="rId31"/>
    <p:sldId id="308" r:id="rId32"/>
    <p:sldId id="333" r:id="rId33"/>
    <p:sldId id="331" r:id="rId34"/>
    <p:sldId id="310" r:id="rId35"/>
    <p:sldId id="317" r:id="rId36"/>
    <p:sldId id="311" r:id="rId37"/>
    <p:sldId id="315" r:id="rId38"/>
    <p:sldId id="343" r:id="rId39"/>
    <p:sldId id="321" r:id="rId40"/>
    <p:sldId id="344" r:id="rId41"/>
    <p:sldId id="322" r:id="rId42"/>
    <p:sldId id="324" r:id="rId43"/>
    <p:sldId id="325" r:id="rId44"/>
    <p:sldId id="323" r:id="rId45"/>
    <p:sldId id="326" r:id="rId46"/>
    <p:sldId id="332" r:id="rId47"/>
    <p:sldId id="339" r:id="rId48"/>
    <p:sldId id="380" r:id="rId49"/>
    <p:sldId id="381" r:id="rId50"/>
    <p:sldId id="34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CFC4E"/>
    <a:srgbClr val="34BD03"/>
    <a:srgbClr val="D1D8B7"/>
    <a:srgbClr val="A09D79"/>
    <a:srgbClr val="AD5C4D"/>
    <a:srgbClr val="543E35"/>
    <a:srgbClr val="637700"/>
    <a:srgbClr val="FFF4ED"/>
    <a:srgbClr val="5E6A7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817" autoAdjust="0"/>
  </p:normalViewPr>
  <p:slideViewPr>
    <p:cSldViewPr snapToGrid="0">
      <p:cViewPr varScale="1">
        <p:scale>
          <a:sx n="81" d="100"/>
          <a:sy n="81" d="100"/>
        </p:scale>
        <p:origin x="754" y="48"/>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A16812-E268-4872-AE32-89797E5FE255}"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IN"/>
        </a:p>
      </dgm:t>
    </dgm:pt>
    <dgm:pt modelId="{B86CE881-CB2A-4B91-A8F9-10F7576916C7}">
      <dgm:prSet phldrT="[Text]"/>
      <dgm:spPr/>
      <dgm:t>
        <a:bodyPr/>
        <a:lstStyle/>
        <a:p>
          <a:r>
            <a:rPr lang="en-IN" dirty="0">
              <a:solidFill>
                <a:srgbClr val="00B0F0"/>
              </a:solidFill>
            </a:rPr>
            <a:t>Global warming</a:t>
          </a:r>
        </a:p>
      </dgm:t>
    </dgm:pt>
    <dgm:pt modelId="{125BD2FD-FC02-4814-9906-89934FAD24F8}" type="parTrans" cxnId="{B5795F8B-1AA2-4EAF-933E-4DCFD02EAEEC}">
      <dgm:prSet/>
      <dgm:spPr/>
      <dgm:t>
        <a:bodyPr/>
        <a:lstStyle/>
        <a:p>
          <a:endParaRPr lang="en-IN"/>
        </a:p>
      </dgm:t>
    </dgm:pt>
    <dgm:pt modelId="{ADB4F90B-D028-46E0-A121-025B413E1410}" type="sibTrans" cxnId="{B5795F8B-1AA2-4EAF-933E-4DCFD02EAEEC}">
      <dgm:prSet/>
      <dgm:spPr/>
      <dgm:t>
        <a:bodyPr/>
        <a:lstStyle/>
        <a:p>
          <a:endParaRPr lang="en-IN"/>
        </a:p>
      </dgm:t>
    </dgm:pt>
    <dgm:pt modelId="{34977951-6DAF-4470-AD50-B5C1C542CE16}">
      <dgm:prSet phldrT="[Text]"/>
      <dgm:spPr/>
      <dgm:t>
        <a:bodyPr/>
        <a:lstStyle/>
        <a:p>
          <a:r>
            <a:rPr lang="en-IN" dirty="0">
              <a:solidFill>
                <a:srgbClr val="00B0F0"/>
              </a:solidFill>
            </a:rPr>
            <a:t>Climate change</a:t>
          </a:r>
        </a:p>
      </dgm:t>
    </dgm:pt>
    <dgm:pt modelId="{B31764A2-1CDE-43AC-A713-EA1425276A32}" type="parTrans" cxnId="{FD0A0173-AADB-4B3F-A792-6C3EBE8EF4F3}">
      <dgm:prSet/>
      <dgm:spPr/>
      <dgm:t>
        <a:bodyPr/>
        <a:lstStyle/>
        <a:p>
          <a:endParaRPr lang="en-IN"/>
        </a:p>
      </dgm:t>
    </dgm:pt>
    <dgm:pt modelId="{3DE003FC-A11C-49EB-9D71-8BDC121959C4}" type="sibTrans" cxnId="{FD0A0173-AADB-4B3F-A792-6C3EBE8EF4F3}">
      <dgm:prSet/>
      <dgm:spPr/>
      <dgm:t>
        <a:bodyPr/>
        <a:lstStyle/>
        <a:p>
          <a:endParaRPr lang="en-IN"/>
        </a:p>
      </dgm:t>
    </dgm:pt>
    <dgm:pt modelId="{8C52F5A6-12AC-474D-A9D6-C63336392123}">
      <dgm:prSet phldrT="[Text]"/>
      <dgm:spPr/>
      <dgm:t>
        <a:bodyPr/>
        <a:lstStyle/>
        <a:p>
          <a:r>
            <a:rPr lang="en-IN" dirty="0">
              <a:solidFill>
                <a:srgbClr val="00B0F0"/>
              </a:solidFill>
            </a:rPr>
            <a:t>Effects</a:t>
          </a:r>
        </a:p>
      </dgm:t>
    </dgm:pt>
    <dgm:pt modelId="{0D7B47BC-947A-4B0A-85E1-8EB8580A9446}" type="parTrans" cxnId="{F9FC708D-94B7-45D5-92C8-1B36BB6918FA}">
      <dgm:prSet/>
      <dgm:spPr/>
      <dgm:t>
        <a:bodyPr/>
        <a:lstStyle/>
        <a:p>
          <a:endParaRPr lang="en-IN"/>
        </a:p>
      </dgm:t>
    </dgm:pt>
    <dgm:pt modelId="{57F07865-4BFF-4DF7-93DF-7D8686F10BBF}" type="sibTrans" cxnId="{F9FC708D-94B7-45D5-92C8-1B36BB6918FA}">
      <dgm:prSet/>
      <dgm:spPr/>
      <dgm:t>
        <a:bodyPr/>
        <a:lstStyle/>
        <a:p>
          <a:endParaRPr lang="en-IN"/>
        </a:p>
      </dgm:t>
    </dgm:pt>
    <dgm:pt modelId="{F2F803CB-33A0-4560-94CE-ADD4D500FF76}">
      <dgm:prSet phldrT="[Text]" custT="1"/>
      <dgm:spPr/>
      <dgm:t>
        <a:bodyPr/>
        <a:lstStyle/>
        <a:p>
          <a:r>
            <a:rPr lang="en-IN" sz="3600" dirty="0">
              <a:solidFill>
                <a:srgbClr val="00B0F0"/>
              </a:solidFill>
            </a:rPr>
            <a:t>Anaesthesia(</a:t>
          </a:r>
          <a:r>
            <a:rPr lang="en-IN" sz="2400" dirty="0">
              <a:solidFill>
                <a:srgbClr val="00B0F0"/>
              </a:solidFill>
            </a:rPr>
            <a:t>&amp; other industries)</a:t>
          </a:r>
          <a:endParaRPr lang="en-IN" sz="3600" dirty="0">
            <a:solidFill>
              <a:srgbClr val="00B0F0"/>
            </a:solidFill>
          </a:endParaRPr>
        </a:p>
      </dgm:t>
    </dgm:pt>
    <dgm:pt modelId="{C027B41C-D10D-4E2B-A5C5-751FD1CE2587}" type="parTrans" cxnId="{C9AE8CD6-BC81-4678-91E1-4816143F4260}">
      <dgm:prSet/>
      <dgm:spPr/>
      <dgm:t>
        <a:bodyPr/>
        <a:lstStyle/>
        <a:p>
          <a:endParaRPr lang="en-IN"/>
        </a:p>
      </dgm:t>
    </dgm:pt>
    <dgm:pt modelId="{73B8186E-BD7F-43BD-AB6A-34637C2E719C}" type="sibTrans" cxnId="{C9AE8CD6-BC81-4678-91E1-4816143F4260}">
      <dgm:prSet/>
      <dgm:spPr/>
      <dgm:t>
        <a:bodyPr/>
        <a:lstStyle/>
        <a:p>
          <a:endParaRPr lang="en-IN"/>
        </a:p>
      </dgm:t>
    </dgm:pt>
    <dgm:pt modelId="{8CA54D7B-C684-4EC8-AD81-D71ACB01DDC8}" type="pres">
      <dgm:prSet presAssocID="{00A16812-E268-4872-AE32-89797E5FE255}" presName="Name0" presStyleCnt="0">
        <dgm:presLayoutVars>
          <dgm:dir/>
          <dgm:resizeHandles val="exact"/>
        </dgm:presLayoutVars>
      </dgm:prSet>
      <dgm:spPr/>
    </dgm:pt>
    <dgm:pt modelId="{2C21D594-3E64-4542-B9D5-E6C95154C70F}" type="pres">
      <dgm:prSet presAssocID="{00A16812-E268-4872-AE32-89797E5FE255}" presName="cycle" presStyleCnt="0"/>
      <dgm:spPr/>
    </dgm:pt>
    <dgm:pt modelId="{C2FA082A-0136-4E68-96CC-F13932415868}" type="pres">
      <dgm:prSet presAssocID="{B86CE881-CB2A-4B91-A8F9-10F7576916C7}" presName="nodeFirstNode" presStyleLbl="node1" presStyleIdx="0" presStyleCnt="4" custRadScaleRad="97821" custRadScaleInc="1241">
        <dgm:presLayoutVars>
          <dgm:bulletEnabled val="1"/>
        </dgm:presLayoutVars>
      </dgm:prSet>
      <dgm:spPr/>
    </dgm:pt>
    <dgm:pt modelId="{E5BA66CF-BFFA-46C1-90D0-BAFDC2278FC7}" type="pres">
      <dgm:prSet presAssocID="{ADB4F90B-D028-46E0-A121-025B413E1410}" presName="sibTransFirstNode" presStyleLbl="bgShp" presStyleIdx="0" presStyleCnt="1"/>
      <dgm:spPr/>
    </dgm:pt>
    <dgm:pt modelId="{9249562D-D8F1-4155-BAB1-4CE43F374240}" type="pres">
      <dgm:prSet presAssocID="{34977951-6DAF-4470-AD50-B5C1C542CE16}" presName="nodeFollowingNodes" presStyleLbl="node1" presStyleIdx="1" presStyleCnt="4">
        <dgm:presLayoutVars>
          <dgm:bulletEnabled val="1"/>
        </dgm:presLayoutVars>
      </dgm:prSet>
      <dgm:spPr/>
    </dgm:pt>
    <dgm:pt modelId="{7EC34319-A049-43F7-8F18-2550BC798E27}" type="pres">
      <dgm:prSet presAssocID="{8C52F5A6-12AC-474D-A9D6-C63336392123}" presName="nodeFollowingNodes" presStyleLbl="node1" presStyleIdx="2" presStyleCnt="4">
        <dgm:presLayoutVars>
          <dgm:bulletEnabled val="1"/>
        </dgm:presLayoutVars>
      </dgm:prSet>
      <dgm:spPr/>
    </dgm:pt>
    <dgm:pt modelId="{38136B83-C54A-44D5-AAFE-1A6D0F8A2109}" type="pres">
      <dgm:prSet presAssocID="{F2F803CB-33A0-4560-94CE-ADD4D500FF76}" presName="nodeFollowingNodes" presStyleLbl="node1" presStyleIdx="3" presStyleCnt="4">
        <dgm:presLayoutVars>
          <dgm:bulletEnabled val="1"/>
        </dgm:presLayoutVars>
      </dgm:prSet>
      <dgm:spPr/>
    </dgm:pt>
  </dgm:ptLst>
  <dgm:cxnLst>
    <dgm:cxn modelId="{69017401-D900-48CC-8284-2578D35F3CCC}" type="presOf" srcId="{8C52F5A6-12AC-474D-A9D6-C63336392123}" destId="{7EC34319-A049-43F7-8F18-2550BC798E27}" srcOrd="0" destOrd="0" presId="urn:microsoft.com/office/officeart/2005/8/layout/cycle3"/>
    <dgm:cxn modelId="{3FFF7006-E51A-45A8-949A-097C7CD78D89}" type="presOf" srcId="{34977951-6DAF-4470-AD50-B5C1C542CE16}" destId="{9249562D-D8F1-4155-BAB1-4CE43F374240}" srcOrd="0" destOrd="0" presId="urn:microsoft.com/office/officeart/2005/8/layout/cycle3"/>
    <dgm:cxn modelId="{C4AC4329-0478-40E6-B362-4EC679484BC0}" type="presOf" srcId="{00A16812-E268-4872-AE32-89797E5FE255}" destId="{8CA54D7B-C684-4EC8-AD81-D71ACB01DDC8}" srcOrd="0" destOrd="0" presId="urn:microsoft.com/office/officeart/2005/8/layout/cycle3"/>
    <dgm:cxn modelId="{05619F29-FD43-40FC-9B8E-27CE5B712DC6}" type="presOf" srcId="{B86CE881-CB2A-4B91-A8F9-10F7576916C7}" destId="{C2FA082A-0136-4E68-96CC-F13932415868}" srcOrd="0" destOrd="0" presId="urn:microsoft.com/office/officeart/2005/8/layout/cycle3"/>
    <dgm:cxn modelId="{3D4F3746-F0AE-4E57-9F50-65B10BF04B89}" type="presOf" srcId="{F2F803CB-33A0-4560-94CE-ADD4D500FF76}" destId="{38136B83-C54A-44D5-AAFE-1A6D0F8A2109}" srcOrd="0" destOrd="0" presId="urn:microsoft.com/office/officeart/2005/8/layout/cycle3"/>
    <dgm:cxn modelId="{FD0A0173-AADB-4B3F-A792-6C3EBE8EF4F3}" srcId="{00A16812-E268-4872-AE32-89797E5FE255}" destId="{34977951-6DAF-4470-AD50-B5C1C542CE16}" srcOrd="1" destOrd="0" parTransId="{B31764A2-1CDE-43AC-A713-EA1425276A32}" sibTransId="{3DE003FC-A11C-49EB-9D71-8BDC121959C4}"/>
    <dgm:cxn modelId="{B5795F8B-1AA2-4EAF-933E-4DCFD02EAEEC}" srcId="{00A16812-E268-4872-AE32-89797E5FE255}" destId="{B86CE881-CB2A-4B91-A8F9-10F7576916C7}" srcOrd="0" destOrd="0" parTransId="{125BD2FD-FC02-4814-9906-89934FAD24F8}" sibTransId="{ADB4F90B-D028-46E0-A121-025B413E1410}"/>
    <dgm:cxn modelId="{F9FC708D-94B7-45D5-92C8-1B36BB6918FA}" srcId="{00A16812-E268-4872-AE32-89797E5FE255}" destId="{8C52F5A6-12AC-474D-A9D6-C63336392123}" srcOrd="2" destOrd="0" parTransId="{0D7B47BC-947A-4B0A-85E1-8EB8580A9446}" sibTransId="{57F07865-4BFF-4DF7-93DF-7D8686F10BBF}"/>
    <dgm:cxn modelId="{C9AE8CD6-BC81-4678-91E1-4816143F4260}" srcId="{00A16812-E268-4872-AE32-89797E5FE255}" destId="{F2F803CB-33A0-4560-94CE-ADD4D500FF76}" srcOrd="3" destOrd="0" parTransId="{C027B41C-D10D-4E2B-A5C5-751FD1CE2587}" sibTransId="{73B8186E-BD7F-43BD-AB6A-34637C2E719C}"/>
    <dgm:cxn modelId="{D312C6E1-B2BA-4C26-B776-28F966AF1676}" type="presOf" srcId="{ADB4F90B-D028-46E0-A121-025B413E1410}" destId="{E5BA66CF-BFFA-46C1-90D0-BAFDC2278FC7}" srcOrd="0" destOrd="0" presId="urn:microsoft.com/office/officeart/2005/8/layout/cycle3"/>
    <dgm:cxn modelId="{89D0820C-CAD8-4142-8C97-BE62C0B4DF41}" type="presParOf" srcId="{8CA54D7B-C684-4EC8-AD81-D71ACB01DDC8}" destId="{2C21D594-3E64-4542-B9D5-E6C95154C70F}" srcOrd="0" destOrd="0" presId="urn:microsoft.com/office/officeart/2005/8/layout/cycle3"/>
    <dgm:cxn modelId="{89F98AB4-5D5F-4282-B36B-B8BCF75F5A59}" type="presParOf" srcId="{2C21D594-3E64-4542-B9D5-E6C95154C70F}" destId="{C2FA082A-0136-4E68-96CC-F13932415868}" srcOrd="0" destOrd="0" presId="urn:microsoft.com/office/officeart/2005/8/layout/cycle3"/>
    <dgm:cxn modelId="{6D47B46B-8968-42B9-8717-BF1AE20653D1}" type="presParOf" srcId="{2C21D594-3E64-4542-B9D5-E6C95154C70F}" destId="{E5BA66CF-BFFA-46C1-90D0-BAFDC2278FC7}" srcOrd="1" destOrd="0" presId="urn:microsoft.com/office/officeart/2005/8/layout/cycle3"/>
    <dgm:cxn modelId="{2BC8D965-8C30-4C52-B34A-337A6566DAA5}" type="presParOf" srcId="{2C21D594-3E64-4542-B9D5-E6C95154C70F}" destId="{9249562D-D8F1-4155-BAB1-4CE43F374240}" srcOrd="2" destOrd="0" presId="urn:microsoft.com/office/officeart/2005/8/layout/cycle3"/>
    <dgm:cxn modelId="{E6726C86-699C-4EC3-B4A2-5171919F76F4}" type="presParOf" srcId="{2C21D594-3E64-4542-B9D5-E6C95154C70F}" destId="{7EC34319-A049-43F7-8F18-2550BC798E27}" srcOrd="3" destOrd="0" presId="urn:microsoft.com/office/officeart/2005/8/layout/cycle3"/>
    <dgm:cxn modelId="{A69D8AD8-9FAD-4D90-9A44-D9F76535CB37}" type="presParOf" srcId="{2C21D594-3E64-4542-B9D5-E6C95154C70F}" destId="{38136B83-C54A-44D5-AAFE-1A6D0F8A2109}"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A17D8B-FFF0-48E0-8CAB-673BC8E369D4}"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IN"/>
        </a:p>
      </dgm:t>
    </dgm:pt>
    <dgm:pt modelId="{259DCA29-C7D6-48AA-9A54-150BC30FEFB5}">
      <dgm:prSet phldrT="[Text]" custT="1"/>
      <dgm:spPr>
        <a:solidFill>
          <a:schemeClr val="bg1">
            <a:lumMod val="85000"/>
          </a:schemeClr>
        </a:solidFill>
      </dgm:spPr>
      <dgm:t>
        <a:bodyPr/>
        <a:lstStyle/>
        <a:p>
          <a:r>
            <a:rPr lang="en-IN" sz="3200" dirty="0">
              <a:solidFill>
                <a:srgbClr val="0070C0"/>
              </a:solidFill>
            </a:rPr>
            <a:t>5 commitments made by respected PM Modi </a:t>
          </a:r>
        </a:p>
        <a:p>
          <a:r>
            <a:rPr lang="en-IN" sz="3200" dirty="0">
              <a:solidFill>
                <a:srgbClr val="0070C0"/>
              </a:solidFill>
            </a:rPr>
            <a:t>@ COP 26</a:t>
          </a:r>
        </a:p>
        <a:p>
          <a:r>
            <a:rPr lang="en-IN" sz="3200" dirty="0">
              <a:solidFill>
                <a:srgbClr val="0070C0"/>
              </a:solidFill>
            </a:rPr>
            <a:t>UN Climate Change Summit</a:t>
          </a:r>
        </a:p>
      </dgm:t>
    </dgm:pt>
    <dgm:pt modelId="{77909F47-B415-4FAB-A5FB-FE2909F8FF53}" type="parTrans" cxnId="{62FED817-9505-4593-9F1F-DF3FF75B07F7}">
      <dgm:prSet/>
      <dgm:spPr/>
      <dgm:t>
        <a:bodyPr/>
        <a:lstStyle/>
        <a:p>
          <a:endParaRPr lang="en-IN"/>
        </a:p>
      </dgm:t>
    </dgm:pt>
    <dgm:pt modelId="{5529EBD3-8474-4E3E-B7A7-6C172A77B6BC}" type="sibTrans" cxnId="{62FED817-9505-4593-9F1F-DF3FF75B07F7}">
      <dgm:prSet/>
      <dgm:spPr/>
      <dgm:t>
        <a:bodyPr/>
        <a:lstStyle/>
        <a:p>
          <a:endParaRPr lang="en-IN"/>
        </a:p>
      </dgm:t>
    </dgm:pt>
    <dgm:pt modelId="{2732C021-A017-4B68-809F-09563FE89663}">
      <dgm:prSet phldrT="[Text]" custT="1"/>
      <dgm:spPr>
        <a:solidFill>
          <a:srgbClr val="FFFF00"/>
        </a:solidFill>
      </dgm:spPr>
      <dgm:t>
        <a:bodyPr/>
        <a:lstStyle/>
        <a:p>
          <a:r>
            <a:rPr lang="en-IN" sz="2400" b="1" dirty="0">
              <a:solidFill>
                <a:srgbClr val="0070C0"/>
              </a:solidFill>
              <a:latin typeface="Arial Narrow" panose="020B0606020202030204" pitchFamily="34" charset="0"/>
            </a:rPr>
            <a:t>Net Zero emission by 2070</a:t>
          </a:r>
        </a:p>
      </dgm:t>
    </dgm:pt>
    <dgm:pt modelId="{9E052389-BA08-4D2E-B00A-F17B05509F3E}" type="parTrans" cxnId="{1F08F041-C384-4557-96D2-A100CE3A8473}">
      <dgm:prSet/>
      <dgm:spPr/>
      <dgm:t>
        <a:bodyPr/>
        <a:lstStyle/>
        <a:p>
          <a:endParaRPr lang="en-IN"/>
        </a:p>
      </dgm:t>
    </dgm:pt>
    <dgm:pt modelId="{ECE75932-6A81-42FB-9C74-E5E82DDF5611}" type="sibTrans" cxnId="{1F08F041-C384-4557-96D2-A100CE3A8473}">
      <dgm:prSet/>
      <dgm:spPr/>
      <dgm:t>
        <a:bodyPr/>
        <a:lstStyle/>
        <a:p>
          <a:endParaRPr lang="en-IN"/>
        </a:p>
      </dgm:t>
    </dgm:pt>
    <dgm:pt modelId="{28104304-CEEC-4BA7-A749-88178C80E87E}">
      <dgm:prSet phldrT="[Text]" custT="1"/>
      <dgm:spPr>
        <a:solidFill>
          <a:srgbClr val="92D050"/>
        </a:solidFill>
      </dgm:spPr>
      <dgm:t>
        <a:bodyPr/>
        <a:lstStyle/>
        <a:p>
          <a:r>
            <a:rPr lang="en-IN" sz="2400" dirty="0">
              <a:solidFill>
                <a:srgbClr val="0070C0"/>
              </a:solidFill>
            </a:rPr>
            <a:t>Non fossil fuel capacity to 500GW by 2030</a:t>
          </a:r>
        </a:p>
      </dgm:t>
    </dgm:pt>
    <dgm:pt modelId="{CB5B20D9-E271-44C5-B75E-F99F2FF38FEF}" type="parTrans" cxnId="{5F355253-D885-44CB-AB02-2FECB68B6635}">
      <dgm:prSet/>
      <dgm:spPr/>
      <dgm:t>
        <a:bodyPr/>
        <a:lstStyle/>
        <a:p>
          <a:endParaRPr lang="en-IN"/>
        </a:p>
      </dgm:t>
    </dgm:pt>
    <dgm:pt modelId="{EC6C3461-4CF1-448B-A296-C5BB2AAAA182}" type="sibTrans" cxnId="{5F355253-D885-44CB-AB02-2FECB68B6635}">
      <dgm:prSet/>
      <dgm:spPr/>
      <dgm:t>
        <a:bodyPr/>
        <a:lstStyle/>
        <a:p>
          <a:endParaRPr lang="en-IN"/>
        </a:p>
      </dgm:t>
    </dgm:pt>
    <dgm:pt modelId="{6DC408DD-894C-42BE-8C62-660D089E3CFB}">
      <dgm:prSet phldrT="[Text]" custT="1"/>
      <dgm:spPr>
        <a:solidFill>
          <a:srgbClr val="92D050"/>
        </a:solidFill>
      </dgm:spPr>
      <dgm:t>
        <a:bodyPr/>
        <a:lstStyle/>
        <a:p>
          <a:r>
            <a:rPr lang="en-IN" sz="2400" dirty="0">
              <a:solidFill>
                <a:srgbClr val="0070C0"/>
              </a:solidFill>
            </a:rPr>
            <a:t>50% of its energy </a:t>
          </a:r>
          <a:r>
            <a:rPr lang="en-IN" sz="2400" dirty="0" err="1">
              <a:solidFill>
                <a:srgbClr val="0070C0"/>
              </a:solidFill>
            </a:rPr>
            <a:t>req</a:t>
          </a:r>
          <a:r>
            <a:rPr lang="en-IN" sz="2400" dirty="0">
              <a:solidFill>
                <a:srgbClr val="0070C0"/>
              </a:solidFill>
            </a:rPr>
            <a:t> via renewable energy by 2030</a:t>
          </a:r>
        </a:p>
      </dgm:t>
    </dgm:pt>
    <dgm:pt modelId="{A7BC171A-4713-4820-8CCD-E5CDAB6DD7FA}" type="parTrans" cxnId="{47BE0EDA-99E7-488E-B325-D3F69EF3713E}">
      <dgm:prSet/>
      <dgm:spPr/>
      <dgm:t>
        <a:bodyPr/>
        <a:lstStyle/>
        <a:p>
          <a:endParaRPr lang="en-IN"/>
        </a:p>
      </dgm:t>
    </dgm:pt>
    <dgm:pt modelId="{8556774F-2649-4437-9E39-C526EF136FA7}" type="sibTrans" cxnId="{47BE0EDA-99E7-488E-B325-D3F69EF3713E}">
      <dgm:prSet/>
      <dgm:spPr/>
      <dgm:t>
        <a:bodyPr/>
        <a:lstStyle/>
        <a:p>
          <a:endParaRPr lang="en-IN"/>
        </a:p>
      </dgm:t>
    </dgm:pt>
    <dgm:pt modelId="{EBBFD6E4-D98C-4AF2-9D89-09791378444B}">
      <dgm:prSet phldrT="[Text]" custT="1"/>
      <dgm:spPr>
        <a:solidFill>
          <a:srgbClr val="92D050"/>
        </a:solidFill>
      </dgm:spPr>
      <dgm:t>
        <a:bodyPr/>
        <a:lstStyle/>
        <a:p>
          <a:r>
            <a:rPr lang="en-IN" sz="2800" dirty="0">
              <a:solidFill>
                <a:srgbClr val="0070C0"/>
              </a:solidFill>
            </a:rPr>
            <a:t>Reduce 45% of its carbon intensity</a:t>
          </a:r>
        </a:p>
      </dgm:t>
    </dgm:pt>
    <dgm:pt modelId="{6892F65D-3280-4ED0-9230-D7CF64893E9E}" type="parTrans" cxnId="{8227082D-ED0F-4B8D-977A-6B133556C0CB}">
      <dgm:prSet/>
      <dgm:spPr/>
      <dgm:t>
        <a:bodyPr/>
        <a:lstStyle/>
        <a:p>
          <a:endParaRPr lang="en-IN"/>
        </a:p>
      </dgm:t>
    </dgm:pt>
    <dgm:pt modelId="{1D1F64E5-F0FE-4F83-8A1A-685FD30FE33B}" type="sibTrans" cxnId="{8227082D-ED0F-4B8D-977A-6B133556C0CB}">
      <dgm:prSet/>
      <dgm:spPr/>
      <dgm:t>
        <a:bodyPr/>
        <a:lstStyle/>
        <a:p>
          <a:endParaRPr lang="en-IN"/>
        </a:p>
      </dgm:t>
    </dgm:pt>
    <dgm:pt modelId="{5B2B8759-770E-40AB-BD9E-5A673C47862A}">
      <dgm:prSet phldrT="[Text]" custT="1"/>
      <dgm:spPr>
        <a:solidFill>
          <a:srgbClr val="92D050"/>
        </a:solidFill>
      </dgm:spPr>
      <dgm:t>
        <a:bodyPr/>
        <a:lstStyle/>
        <a:p>
          <a:r>
            <a:rPr lang="en-IN" sz="2400" dirty="0">
              <a:solidFill>
                <a:srgbClr val="0070C0"/>
              </a:solidFill>
            </a:rPr>
            <a:t>Reduce 1 billion tonnes of carbon emissions between now &amp; 2030</a:t>
          </a:r>
        </a:p>
      </dgm:t>
    </dgm:pt>
    <dgm:pt modelId="{DE32A10D-955B-4979-AF9D-AF56F59C4B1B}" type="parTrans" cxnId="{B5979085-3AAE-4F46-8E20-D39FC83EA849}">
      <dgm:prSet/>
      <dgm:spPr/>
      <dgm:t>
        <a:bodyPr/>
        <a:lstStyle/>
        <a:p>
          <a:endParaRPr lang="en-IN"/>
        </a:p>
      </dgm:t>
    </dgm:pt>
    <dgm:pt modelId="{AE8206C1-57CC-4136-854D-8CB36AE13B13}" type="sibTrans" cxnId="{B5979085-3AAE-4F46-8E20-D39FC83EA849}">
      <dgm:prSet/>
      <dgm:spPr/>
      <dgm:t>
        <a:bodyPr/>
        <a:lstStyle/>
        <a:p>
          <a:endParaRPr lang="en-IN"/>
        </a:p>
      </dgm:t>
    </dgm:pt>
    <dgm:pt modelId="{D528B55F-5ABF-47B3-8D5B-31CAC06C3678}" type="pres">
      <dgm:prSet presAssocID="{BCA17D8B-FFF0-48E0-8CAB-673BC8E369D4}" presName="Name0" presStyleCnt="0">
        <dgm:presLayoutVars>
          <dgm:chPref val="1"/>
          <dgm:dir/>
          <dgm:animOne val="branch"/>
          <dgm:animLvl val="lvl"/>
          <dgm:resizeHandles/>
        </dgm:presLayoutVars>
      </dgm:prSet>
      <dgm:spPr/>
    </dgm:pt>
    <dgm:pt modelId="{DC3EE1A2-A5FA-441C-94B4-ADDA14F1A065}" type="pres">
      <dgm:prSet presAssocID="{259DCA29-C7D6-48AA-9A54-150BC30FEFB5}" presName="vertOne" presStyleCnt="0"/>
      <dgm:spPr/>
    </dgm:pt>
    <dgm:pt modelId="{250A121A-F683-4109-A414-7297A01399E5}" type="pres">
      <dgm:prSet presAssocID="{259DCA29-C7D6-48AA-9A54-150BC30FEFB5}" presName="txOne" presStyleLbl="node0" presStyleIdx="0" presStyleCnt="1">
        <dgm:presLayoutVars>
          <dgm:chPref val="3"/>
        </dgm:presLayoutVars>
      </dgm:prSet>
      <dgm:spPr/>
    </dgm:pt>
    <dgm:pt modelId="{AA127371-B663-4A8F-912F-89EB8213FAE4}" type="pres">
      <dgm:prSet presAssocID="{259DCA29-C7D6-48AA-9A54-150BC30FEFB5}" presName="parTransOne" presStyleCnt="0"/>
      <dgm:spPr/>
    </dgm:pt>
    <dgm:pt modelId="{1F3BA611-04BB-45FC-98A2-ACBD50720FD6}" type="pres">
      <dgm:prSet presAssocID="{259DCA29-C7D6-48AA-9A54-150BC30FEFB5}" presName="horzOne" presStyleCnt="0"/>
      <dgm:spPr/>
    </dgm:pt>
    <dgm:pt modelId="{703B1D8E-820D-491A-A4E1-290D1312BF9D}" type="pres">
      <dgm:prSet presAssocID="{2732C021-A017-4B68-809F-09563FE89663}" presName="vertTwo" presStyleCnt="0"/>
      <dgm:spPr/>
    </dgm:pt>
    <dgm:pt modelId="{E123D709-C495-468B-BDF8-43379B6AA208}" type="pres">
      <dgm:prSet presAssocID="{2732C021-A017-4B68-809F-09563FE89663}" presName="txTwo" presStyleLbl="node2" presStyleIdx="0" presStyleCnt="2">
        <dgm:presLayoutVars>
          <dgm:chPref val="3"/>
        </dgm:presLayoutVars>
      </dgm:prSet>
      <dgm:spPr/>
    </dgm:pt>
    <dgm:pt modelId="{A24BBD46-4A87-4A35-9172-D6F4343DB541}" type="pres">
      <dgm:prSet presAssocID="{2732C021-A017-4B68-809F-09563FE89663}" presName="parTransTwo" presStyleCnt="0"/>
      <dgm:spPr/>
    </dgm:pt>
    <dgm:pt modelId="{24B1358C-628C-4558-83DD-DE1426D7D548}" type="pres">
      <dgm:prSet presAssocID="{2732C021-A017-4B68-809F-09563FE89663}" presName="horzTwo" presStyleCnt="0"/>
      <dgm:spPr/>
    </dgm:pt>
    <dgm:pt modelId="{F835D6F2-5869-467A-AF08-7D8782E91354}" type="pres">
      <dgm:prSet presAssocID="{28104304-CEEC-4BA7-A749-88178C80E87E}" presName="vertThree" presStyleCnt="0"/>
      <dgm:spPr/>
    </dgm:pt>
    <dgm:pt modelId="{11FCEBE0-36E9-4010-A6A9-6B72EB476DB6}" type="pres">
      <dgm:prSet presAssocID="{28104304-CEEC-4BA7-A749-88178C80E87E}" presName="txThree" presStyleLbl="node3" presStyleIdx="0" presStyleCnt="3">
        <dgm:presLayoutVars>
          <dgm:chPref val="3"/>
        </dgm:presLayoutVars>
      </dgm:prSet>
      <dgm:spPr/>
    </dgm:pt>
    <dgm:pt modelId="{B1950359-DA7D-4F14-9923-8BABECA325EB}" type="pres">
      <dgm:prSet presAssocID="{28104304-CEEC-4BA7-A749-88178C80E87E}" presName="horzThree" presStyleCnt="0"/>
      <dgm:spPr/>
    </dgm:pt>
    <dgm:pt modelId="{E0882F66-5517-4637-9BA4-E07C714ACB2A}" type="pres">
      <dgm:prSet presAssocID="{EC6C3461-4CF1-448B-A296-C5BB2AAAA182}" presName="sibSpaceThree" presStyleCnt="0"/>
      <dgm:spPr/>
    </dgm:pt>
    <dgm:pt modelId="{153F46EC-DA05-4307-B663-0743FBD3FBFD}" type="pres">
      <dgm:prSet presAssocID="{6DC408DD-894C-42BE-8C62-660D089E3CFB}" presName="vertThree" presStyleCnt="0"/>
      <dgm:spPr/>
    </dgm:pt>
    <dgm:pt modelId="{11E3A533-9662-4BBC-804D-0BC44873DEB3}" type="pres">
      <dgm:prSet presAssocID="{6DC408DD-894C-42BE-8C62-660D089E3CFB}" presName="txThree" presStyleLbl="node3" presStyleIdx="1" presStyleCnt="3">
        <dgm:presLayoutVars>
          <dgm:chPref val="3"/>
        </dgm:presLayoutVars>
      </dgm:prSet>
      <dgm:spPr/>
    </dgm:pt>
    <dgm:pt modelId="{79106584-AF3E-486A-B143-A95C9AB0F36B}" type="pres">
      <dgm:prSet presAssocID="{6DC408DD-894C-42BE-8C62-660D089E3CFB}" presName="horzThree" presStyleCnt="0"/>
      <dgm:spPr/>
    </dgm:pt>
    <dgm:pt modelId="{255F5F3C-5CE8-4E40-A69C-33A8B3EDCDC2}" type="pres">
      <dgm:prSet presAssocID="{ECE75932-6A81-42FB-9C74-E5E82DDF5611}" presName="sibSpaceTwo" presStyleCnt="0"/>
      <dgm:spPr/>
    </dgm:pt>
    <dgm:pt modelId="{3ED45708-FD1A-4EB6-B233-06E0FBE4459C}" type="pres">
      <dgm:prSet presAssocID="{EBBFD6E4-D98C-4AF2-9D89-09791378444B}" presName="vertTwo" presStyleCnt="0"/>
      <dgm:spPr/>
    </dgm:pt>
    <dgm:pt modelId="{9C0E4DD0-AE61-4463-8725-170807DD635A}" type="pres">
      <dgm:prSet presAssocID="{EBBFD6E4-D98C-4AF2-9D89-09791378444B}" presName="txTwo" presStyleLbl="node2" presStyleIdx="1" presStyleCnt="2">
        <dgm:presLayoutVars>
          <dgm:chPref val="3"/>
        </dgm:presLayoutVars>
      </dgm:prSet>
      <dgm:spPr/>
    </dgm:pt>
    <dgm:pt modelId="{C79E3616-97DB-46E7-881B-54B531D2EABB}" type="pres">
      <dgm:prSet presAssocID="{EBBFD6E4-D98C-4AF2-9D89-09791378444B}" presName="parTransTwo" presStyleCnt="0"/>
      <dgm:spPr/>
    </dgm:pt>
    <dgm:pt modelId="{90668368-EE5E-4DD9-AF16-A5B2CC0AAD0E}" type="pres">
      <dgm:prSet presAssocID="{EBBFD6E4-D98C-4AF2-9D89-09791378444B}" presName="horzTwo" presStyleCnt="0"/>
      <dgm:spPr/>
    </dgm:pt>
    <dgm:pt modelId="{787B5628-8563-4663-AF81-4E15C3A79F83}" type="pres">
      <dgm:prSet presAssocID="{5B2B8759-770E-40AB-BD9E-5A673C47862A}" presName="vertThree" presStyleCnt="0"/>
      <dgm:spPr/>
    </dgm:pt>
    <dgm:pt modelId="{44BBD814-2CAB-4F73-B904-7B6F00D73961}" type="pres">
      <dgm:prSet presAssocID="{5B2B8759-770E-40AB-BD9E-5A673C47862A}" presName="txThree" presStyleLbl="node3" presStyleIdx="2" presStyleCnt="3">
        <dgm:presLayoutVars>
          <dgm:chPref val="3"/>
        </dgm:presLayoutVars>
      </dgm:prSet>
      <dgm:spPr/>
    </dgm:pt>
    <dgm:pt modelId="{3DF33A71-9600-4809-9486-28209C8D4798}" type="pres">
      <dgm:prSet presAssocID="{5B2B8759-770E-40AB-BD9E-5A673C47862A}" presName="horzThree" presStyleCnt="0"/>
      <dgm:spPr/>
    </dgm:pt>
  </dgm:ptLst>
  <dgm:cxnLst>
    <dgm:cxn modelId="{62FED817-9505-4593-9F1F-DF3FF75B07F7}" srcId="{BCA17D8B-FFF0-48E0-8CAB-673BC8E369D4}" destId="{259DCA29-C7D6-48AA-9A54-150BC30FEFB5}" srcOrd="0" destOrd="0" parTransId="{77909F47-B415-4FAB-A5FB-FE2909F8FF53}" sibTransId="{5529EBD3-8474-4E3E-B7A7-6C172A77B6BC}"/>
    <dgm:cxn modelId="{5F25DB1A-BCAA-4906-B160-A2226FA0D9BD}" type="presOf" srcId="{28104304-CEEC-4BA7-A749-88178C80E87E}" destId="{11FCEBE0-36E9-4010-A6A9-6B72EB476DB6}" srcOrd="0" destOrd="0" presId="urn:microsoft.com/office/officeart/2005/8/layout/architecture"/>
    <dgm:cxn modelId="{011F8427-9216-499F-A552-D8C08593018B}" type="presOf" srcId="{6DC408DD-894C-42BE-8C62-660D089E3CFB}" destId="{11E3A533-9662-4BBC-804D-0BC44873DEB3}" srcOrd="0" destOrd="0" presId="urn:microsoft.com/office/officeart/2005/8/layout/architecture"/>
    <dgm:cxn modelId="{8227082D-ED0F-4B8D-977A-6B133556C0CB}" srcId="{259DCA29-C7D6-48AA-9A54-150BC30FEFB5}" destId="{EBBFD6E4-D98C-4AF2-9D89-09791378444B}" srcOrd="1" destOrd="0" parTransId="{6892F65D-3280-4ED0-9230-D7CF64893E9E}" sibTransId="{1D1F64E5-F0FE-4F83-8A1A-685FD30FE33B}"/>
    <dgm:cxn modelId="{1F08F041-C384-4557-96D2-A100CE3A8473}" srcId="{259DCA29-C7D6-48AA-9A54-150BC30FEFB5}" destId="{2732C021-A017-4B68-809F-09563FE89663}" srcOrd="0" destOrd="0" parTransId="{9E052389-BA08-4D2E-B00A-F17B05509F3E}" sibTransId="{ECE75932-6A81-42FB-9C74-E5E82DDF5611}"/>
    <dgm:cxn modelId="{DA81CE47-7C08-478D-89E8-DD076BEB860A}" type="presOf" srcId="{EBBFD6E4-D98C-4AF2-9D89-09791378444B}" destId="{9C0E4DD0-AE61-4463-8725-170807DD635A}" srcOrd="0" destOrd="0" presId="urn:microsoft.com/office/officeart/2005/8/layout/architecture"/>
    <dgm:cxn modelId="{B6E0AB51-E3FD-4677-AD5E-31622F555C2D}" type="presOf" srcId="{BCA17D8B-FFF0-48E0-8CAB-673BC8E369D4}" destId="{D528B55F-5ABF-47B3-8D5B-31CAC06C3678}" srcOrd="0" destOrd="0" presId="urn:microsoft.com/office/officeart/2005/8/layout/architecture"/>
    <dgm:cxn modelId="{5F355253-D885-44CB-AB02-2FECB68B6635}" srcId="{2732C021-A017-4B68-809F-09563FE89663}" destId="{28104304-CEEC-4BA7-A749-88178C80E87E}" srcOrd="0" destOrd="0" parTransId="{CB5B20D9-E271-44C5-B75E-F99F2FF38FEF}" sibTransId="{EC6C3461-4CF1-448B-A296-C5BB2AAAA182}"/>
    <dgm:cxn modelId="{B5979085-3AAE-4F46-8E20-D39FC83EA849}" srcId="{EBBFD6E4-D98C-4AF2-9D89-09791378444B}" destId="{5B2B8759-770E-40AB-BD9E-5A673C47862A}" srcOrd="0" destOrd="0" parTransId="{DE32A10D-955B-4979-AF9D-AF56F59C4B1B}" sibTransId="{AE8206C1-57CC-4136-854D-8CB36AE13B13}"/>
    <dgm:cxn modelId="{A40DBD9D-4261-4BDB-A413-3CEB67342919}" type="presOf" srcId="{2732C021-A017-4B68-809F-09563FE89663}" destId="{E123D709-C495-468B-BDF8-43379B6AA208}" srcOrd="0" destOrd="0" presId="urn:microsoft.com/office/officeart/2005/8/layout/architecture"/>
    <dgm:cxn modelId="{BC91EAB4-166F-4D27-A15A-E5736BC7E2A2}" type="presOf" srcId="{5B2B8759-770E-40AB-BD9E-5A673C47862A}" destId="{44BBD814-2CAB-4F73-B904-7B6F00D73961}" srcOrd="0" destOrd="0" presId="urn:microsoft.com/office/officeart/2005/8/layout/architecture"/>
    <dgm:cxn modelId="{47BE0EDA-99E7-488E-B325-D3F69EF3713E}" srcId="{2732C021-A017-4B68-809F-09563FE89663}" destId="{6DC408DD-894C-42BE-8C62-660D089E3CFB}" srcOrd="1" destOrd="0" parTransId="{A7BC171A-4713-4820-8CCD-E5CDAB6DD7FA}" sibTransId="{8556774F-2649-4437-9E39-C526EF136FA7}"/>
    <dgm:cxn modelId="{0BED76E7-098E-4575-B7B1-897CF8170745}" type="presOf" srcId="{259DCA29-C7D6-48AA-9A54-150BC30FEFB5}" destId="{250A121A-F683-4109-A414-7297A01399E5}" srcOrd="0" destOrd="0" presId="urn:microsoft.com/office/officeart/2005/8/layout/architecture"/>
    <dgm:cxn modelId="{D8397632-BC55-450A-A515-E2FB051A9AF5}" type="presParOf" srcId="{D528B55F-5ABF-47B3-8D5B-31CAC06C3678}" destId="{DC3EE1A2-A5FA-441C-94B4-ADDA14F1A065}" srcOrd="0" destOrd="0" presId="urn:microsoft.com/office/officeart/2005/8/layout/architecture"/>
    <dgm:cxn modelId="{12C76CC5-E027-488A-80B6-9D83262F5F17}" type="presParOf" srcId="{DC3EE1A2-A5FA-441C-94B4-ADDA14F1A065}" destId="{250A121A-F683-4109-A414-7297A01399E5}" srcOrd="0" destOrd="0" presId="urn:microsoft.com/office/officeart/2005/8/layout/architecture"/>
    <dgm:cxn modelId="{91C0FCF4-6B7A-438B-BD10-171F2F21A462}" type="presParOf" srcId="{DC3EE1A2-A5FA-441C-94B4-ADDA14F1A065}" destId="{AA127371-B663-4A8F-912F-89EB8213FAE4}" srcOrd="1" destOrd="0" presId="urn:microsoft.com/office/officeart/2005/8/layout/architecture"/>
    <dgm:cxn modelId="{5E5E320B-BDCC-4AA0-9AFF-8B45143DC7BC}" type="presParOf" srcId="{DC3EE1A2-A5FA-441C-94B4-ADDA14F1A065}" destId="{1F3BA611-04BB-45FC-98A2-ACBD50720FD6}" srcOrd="2" destOrd="0" presId="urn:microsoft.com/office/officeart/2005/8/layout/architecture"/>
    <dgm:cxn modelId="{9446F16D-5E1F-4B4D-9443-118737DE41B4}" type="presParOf" srcId="{1F3BA611-04BB-45FC-98A2-ACBD50720FD6}" destId="{703B1D8E-820D-491A-A4E1-290D1312BF9D}" srcOrd="0" destOrd="0" presId="urn:microsoft.com/office/officeart/2005/8/layout/architecture"/>
    <dgm:cxn modelId="{8806E478-43E1-41B3-B170-0F83832837AB}" type="presParOf" srcId="{703B1D8E-820D-491A-A4E1-290D1312BF9D}" destId="{E123D709-C495-468B-BDF8-43379B6AA208}" srcOrd="0" destOrd="0" presId="urn:microsoft.com/office/officeart/2005/8/layout/architecture"/>
    <dgm:cxn modelId="{3FDC90D9-CA26-4F07-BB83-AF75D1143CF2}" type="presParOf" srcId="{703B1D8E-820D-491A-A4E1-290D1312BF9D}" destId="{A24BBD46-4A87-4A35-9172-D6F4343DB541}" srcOrd="1" destOrd="0" presId="urn:microsoft.com/office/officeart/2005/8/layout/architecture"/>
    <dgm:cxn modelId="{55200FF8-05DF-43C7-A832-8C553260AA0F}" type="presParOf" srcId="{703B1D8E-820D-491A-A4E1-290D1312BF9D}" destId="{24B1358C-628C-4558-83DD-DE1426D7D548}" srcOrd="2" destOrd="0" presId="urn:microsoft.com/office/officeart/2005/8/layout/architecture"/>
    <dgm:cxn modelId="{BD73F2A1-D65E-4A37-9174-74F8F6E8F92F}" type="presParOf" srcId="{24B1358C-628C-4558-83DD-DE1426D7D548}" destId="{F835D6F2-5869-467A-AF08-7D8782E91354}" srcOrd="0" destOrd="0" presId="urn:microsoft.com/office/officeart/2005/8/layout/architecture"/>
    <dgm:cxn modelId="{B58A154E-6874-4C89-BD8D-57E34B2A6787}" type="presParOf" srcId="{F835D6F2-5869-467A-AF08-7D8782E91354}" destId="{11FCEBE0-36E9-4010-A6A9-6B72EB476DB6}" srcOrd="0" destOrd="0" presId="urn:microsoft.com/office/officeart/2005/8/layout/architecture"/>
    <dgm:cxn modelId="{9E3A9C83-F9E6-42E9-BB5A-C52E71B9E587}" type="presParOf" srcId="{F835D6F2-5869-467A-AF08-7D8782E91354}" destId="{B1950359-DA7D-4F14-9923-8BABECA325EB}" srcOrd="1" destOrd="0" presId="urn:microsoft.com/office/officeart/2005/8/layout/architecture"/>
    <dgm:cxn modelId="{93AC573C-7173-4132-A903-60140BF819A8}" type="presParOf" srcId="{24B1358C-628C-4558-83DD-DE1426D7D548}" destId="{E0882F66-5517-4637-9BA4-E07C714ACB2A}" srcOrd="1" destOrd="0" presId="urn:microsoft.com/office/officeart/2005/8/layout/architecture"/>
    <dgm:cxn modelId="{292705AD-B00D-4F10-8B0E-8FBF60AF6D52}" type="presParOf" srcId="{24B1358C-628C-4558-83DD-DE1426D7D548}" destId="{153F46EC-DA05-4307-B663-0743FBD3FBFD}" srcOrd="2" destOrd="0" presId="urn:microsoft.com/office/officeart/2005/8/layout/architecture"/>
    <dgm:cxn modelId="{F2CF2729-1F42-48A7-AA70-E6F5BE99D57A}" type="presParOf" srcId="{153F46EC-DA05-4307-B663-0743FBD3FBFD}" destId="{11E3A533-9662-4BBC-804D-0BC44873DEB3}" srcOrd="0" destOrd="0" presId="urn:microsoft.com/office/officeart/2005/8/layout/architecture"/>
    <dgm:cxn modelId="{F98E98BA-B46E-49BE-93D4-036F264E65FB}" type="presParOf" srcId="{153F46EC-DA05-4307-B663-0743FBD3FBFD}" destId="{79106584-AF3E-486A-B143-A95C9AB0F36B}" srcOrd="1" destOrd="0" presId="urn:microsoft.com/office/officeart/2005/8/layout/architecture"/>
    <dgm:cxn modelId="{9A22E048-7363-4310-A41A-D6F4AF5F5005}" type="presParOf" srcId="{1F3BA611-04BB-45FC-98A2-ACBD50720FD6}" destId="{255F5F3C-5CE8-4E40-A69C-33A8B3EDCDC2}" srcOrd="1" destOrd="0" presId="urn:microsoft.com/office/officeart/2005/8/layout/architecture"/>
    <dgm:cxn modelId="{7C9D0B13-1E16-4BF2-B9D4-458088A50A72}" type="presParOf" srcId="{1F3BA611-04BB-45FC-98A2-ACBD50720FD6}" destId="{3ED45708-FD1A-4EB6-B233-06E0FBE4459C}" srcOrd="2" destOrd="0" presId="urn:microsoft.com/office/officeart/2005/8/layout/architecture"/>
    <dgm:cxn modelId="{077390B2-365E-447C-BE46-8C3D2C1E7FBB}" type="presParOf" srcId="{3ED45708-FD1A-4EB6-B233-06E0FBE4459C}" destId="{9C0E4DD0-AE61-4463-8725-170807DD635A}" srcOrd="0" destOrd="0" presId="urn:microsoft.com/office/officeart/2005/8/layout/architecture"/>
    <dgm:cxn modelId="{A2ADCCDA-C637-43B5-8C35-DE628061ABC0}" type="presParOf" srcId="{3ED45708-FD1A-4EB6-B233-06E0FBE4459C}" destId="{C79E3616-97DB-46E7-881B-54B531D2EABB}" srcOrd="1" destOrd="0" presId="urn:microsoft.com/office/officeart/2005/8/layout/architecture"/>
    <dgm:cxn modelId="{BE5BB3B7-EBDD-4BC9-8DC8-D7735BE9939B}" type="presParOf" srcId="{3ED45708-FD1A-4EB6-B233-06E0FBE4459C}" destId="{90668368-EE5E-4DD9-AF16-A5B2CC0AAD0E}" srcOrd="2" destOrd="0" presId="urn:microsoft.com/office/officeart/2005/8/layout/architecture"/>
    <dgm:cxn modelId="{D70697BE-D9C5-42ED-A741-E3A439076A8E}" type="presParOf" srcId="{90668368-EE5E-4DD9-AF16-A5B2CC0AAD0E}" destId="{787B5628-8563-4663-AF81-4E15C3A79F83}" srcOrd="0" destOrd="0" presId="urn:microsoft.com/office/officeart/2005/8/layout/architecture"/>
    <dgm:cxn modelId="{93C02CA4-7747-4A96-977B-4A10D23AFBB9}" type="presParOf" srcId="{787B5628-8563-4663-AF81-4E15C3A79F83}" destId="{44BBD814-2CAB-4F73-B904-7B6F00D73961}" srcOrd="0" destOrd="0" presId="urn:microsoft.com/office/officeart/2005/8/layout/architecture"/>
    <dgm:cxn modelId="{9C5C37E3-1B6C-493A-AFD1-0304C206FEE3}" type="presParOf" srcId="{787B5628-8563-4663-AF81-4E15C3A79F83}" destId="{3DF33A71-9600-4809-9486-28209C8D4798}"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A16812-E268-4872-AE32-89797E5FE255}"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IN"/>
        </a:p>
      </dgm:t>
    </dgm:pt>
    <dgm:pt modelId="{B86CE881-CB2A-4B91-A8F9-10F7576916C7}">
      <dgm:prSet phldrT="[Text]"/>
      <dgm:spPr/>
      <dgm:t>
        <a:bodyPr/>
        <a:lstStyle/>
        <a:p>
          <a:r>
            <a:rPr lang="en-IN" dirty="0">
              <a:solidFill>
                <a:srgbClr val="00B0F0"/>
              </a:solidFill>
            </a:rPr>
            <a:t>Global warming</a:t>
          </a:r>
        </a:p>
      </dgm:t>
    </dgm:pt>
    <dgm:pt modelId="{125BD2FD-FC02-4814-9906-89934FAD24F8}" type="parTrans" cxnId="{B5795F8B-1AA2-4EAF-933E-4DCFD02EAEEC}">
      <dgm:prSet/>
      <dgm:spPr/>
      <dgm:t>
        <a:bodyPr/>
        <a:lstStyle/>
        <a:p>
          <a:endParaRPr lang="en-IN"/>
        </a:p>
      </dgm:t>
    </dgm:pt>
    <dgm:pt modelId="{ADB4F90B-D028-46E0-A121-025B413E1410}" type="sibTrans" cxnId="{B5795F8B-1AA2-4EAF-933E-4DCFD02EAEEC}">
      <dgm:prSet/>
      <dgm:spPr/>
      <dgm:t>
        <a:bodyPr/>
        <a:lstStyle/>
        <a:p>
          <a:endParaRPr lang="en-IN"/>
        </a:p>
      </dgm:t>
    </dgm:pt>
    <dgm:pt modelId="{34977951-6DAF-4470-AD50-B5C1C542CE16}">
      <dgm:prSet phldrT="[Text]"/>
      <dgm:spPr/>
      <dgm:t>
        <a:bodyPr/>
        <a:lstStyle/>
        <a:p>
          <a:r>
            <a:rPr lang="en-IN" dirty="0">
              <a:solidFill>
                <a:srgbClr val="00B0F0"/>
              </a:solidFill>
            </a:rPr>
            <a:t>Climate change</a:t>
          </a:r>
        </a:p>
      </dgm:t>
    </dgm:pt>
    <dgm:pt modelId="{B31764A2-1CDE-43AC-A713-EA1425276A32}" type="parTrans" cxnId="{FD0A0173-AADB-4B3F-A792-6C3EBE8EF4F3}">
      <dgm:prSet/>
      <dgm:spPr/>
      <dgm:t>
        <a:bodyPr/>
        <a:lstStyle/>
        <a:p>
          <a:endParaRPr lang="en-IN"/>
        </a:p>
      </dgm:t>
    </dgm:pt>
    <dgm:pt modelId="{3DE003FC-A11C-49EB-9D71-8BDC121959C4}" type="sibTrans" cxnId="{FD0A0173-AADB-4B3F-A792-6C3EBE8EF4F3}">
      <dgm:prSet/>
      <dgm:spPr/>
      <dgm:t>
        <a:bodyPr/>
        <a:lstStyle/>
        <a:p>
          <a:endParaRPr lang="en-IN"/>
        </a:p>
      </dgm:t>
    </dgm:pt>
    <dgm:pt modelId="{8C52F5A6-12AC-474D-A9D6-C63336392123}">
      <dgm:prSet phldrT="[Text]"/>
      <dgm:spPr/>
      <dgm:t>
        <a:bodyPr/>
        <a:lstStyle/>
        <a:p>
          <a:r>
            <a:rPr lang="en-IN" dirty="0">
              <a:solidFill>
                <a:srgbClr val="00B0F0"/>
              </a:solidFill>
            </a:rPr>
            <a:t>Effects</a:t>
          </a:r>
        </a:p>
      </dgm:t>
    </dgm:pt>
    <dgm:pt modelId="{0D7B47BC-947A-4B0A-85E1-8EB8580A9446}" type="parTrans" cxnId="{F9FC708D-94B7-45D5-92C8-1B36BB6918FA}">
      <dgm:prSet/>
      <dgm:spPr/>
      <dgm:t>
        <a:bodyPr/>
        <a:lstStyle/>
        <a:p>
          <a:endParaRPr lang="en-IN"/>
        </a:p>
      </dgm:t>
    </dgm:pt>
    <dgm:pt modelId="{57F07865-4BFF-4DF7-93DF-7D8686F10BBF}" type="sibTrans" cxnId="{F9FC708D-94B7-45D5-92C8-1B36BB6918FA}">
      <dgm:prSet/>
      <dgm:spPr/>
      <dgm:t>
        <a:bodyPr/>
        <a:lstStyle/>
        <a:p>
          <a:endParaRPr lang="en-IN"/>
        </a:p>
      </dgm:t>
    </dgm:pt>
    <dgm:pt modelId="{F2F803CB-33A0-4560-94CE-ADD4D500FF76}">
      <dgm:prSet phldrT="[Text]" custT="1"/>
      <dgm:spPr/>
      <dgm:t>
        <a:bodyPr/>
        <a:lstStyle/>
        <a:p>
          <a:r>
            <a:rPr lang="en-IN" sz="3600" dirty="0">
              <a:solidFill>
                <a:srgbClr val="00B0F0"/>
              </a:solidFill>
            </a:rPr>
            <a:t>Anaesthesia(</a:t>
          </a:r>
          <a:r>
            <a:rPr lang="en-IN" sz="2400" dirty="0">
              <a:solidFill>
                <a:srgbClr val="00B0F0"/>
              </a:solidFill>
            </a:rPr>
            <a:t>&amp; other industries)</a:t>
          </a:r>
          <a:endParaRPr lang="en-IN" sz="3600" dirty="0">
            <a:solidFill>
              <a:srgbClr val="00B0F0"/>
            </a:solidFill>
          </a:endParaRPr>
        </a:p>
      </dgm:t>
    </dgm:pt>
    <dgm:pt modelId="{C027B41C-D10D-4E2B-A5C5-751FD1CE2587}" type="parTrans" cxnId="{C9AE8CD6-BC81-4678-91E1-4816143F4260}">
      <dgm:prSet/>
      <dgm:spPr/>
      <dgm:t>
        <a:bodyPr/>
        <a:lstStyle/>
        <a:p>
          <a:endParaRPr lang="en-IN"/>
        </a:p>
      </dgm:t>
    </dgm:pt>
    <dgm:pt modelId="{73B8186E-BD7F-43BD-AB6A-34637C2E719C}" type="sibTrans" cxnId="{C9AE8CD6-BC81-4678-91E1-4816143F4260}">
      <dgm:prSet/>
      <dgm:spPr/>
      <dgm:t>
        <a:bodyPr/>
        <a:lstStyle/>
        <a:p>
          <a:endParaRPr lang="en-IN"/>
        </a:p>
      </dgm:t>
    </dgm:pt>
    <dgm:pt modelId="{8CA54D7B-C684-4EC8-AD81-D71ACB01DDC8}" type="pres">
      <dgm:prSet presAssocID="{00A16812-E268-4872-AE32-89797E5FE255}" presName="Name0" presStyleCnt="0">
        <dgm:presLayoutVars>
          <dgm:dir/>
          <dgm:resizeHandles val="exact"/>
        </dgm:presLayoutVars>
      </dgm:prSet>
      <dgm:spPr/>
    </dgm:pt>
    <dgm:pt modelId="{2C21D594-3E64-4542-B9D5-E6C95154C70F}" type="pres">
      <dgm:prSet presAssocID="{00A16812-E268-4872-AE32-89797E5FE255}" presName="cycle" presStyleCnt="0"/>
      <dgm:spPr/>
    </dgm:pt>
    <dgm:pt modelId="{C2FA082A-0136-4E68-96CC-F13932415868}" type="pres">
      <dgm:prSet presAssocID="{B86CE881-CB2A-4B91-A8F9-10F7576916C7}" presName="nodeFirstNode" presStyleLbl="node1" presStyleIdx="0" presStyleCnt="4" custRadScaleRad="97821" custRadScaleInc="1241">
        <dgm:presLayoutVars>
          <dgm:bulletEnabled val="1"/>
        </dgm:presLayoutVars>
      </dgm:prSet>
      <dgm:spPr/>
    </dgm:pt>
    <dgm:pt modelId="{E5BA66CF-BFFA-46C1-90D0-BAFDC2278FC7}" type="pres">
      <dgm:prSet presAssocID="{ADB4F90B-D028-46E0-A121-025B413E1410}" presName="sibTransFirstNode" presStyleLbl="bgShp" presStyleIdx="0" presStyleCnt="1"/>
      <dgm:spPr/>
    </dgm:pt>
    <dgm:pt modelId="{9249562D-D8F1-4155-BAB1-4CE43F374240}" type="pres">
      <dgm:prSet presAssocID="{34977951-6DAF-4470-AD50-B5C1C542CE16}" presName="nodeFollowingNodes" presStyleLbl="node1" presStyleIdx="1" presStyleCnt="4">
        <dgm:presLayoutVars>
          <dgm:bulletEnabled val="1"/>
        </dgm:presLayoutVars>
      </dgm:prSet>
      <dgm:spPr/>
    </dgm:pt>
    <dgm:pt modelId="{7EC34319-A049-43F7-8F18-2550BC798E27}" type="pres">
      <dgm:prSet presAssocID="{8C52F5A6-12AC-474D-A9D6-C63336392123}" presName="nodeFollowingNodes" presStyleLbl="node1" presStyleIdx="2" presStyleCnt="4">
        <dgm:presLayoutVars>
          <dgm:bulletEnabled val="1"/>
        </dgm:presLayoutVars>
      </dgm:prSet>
      <dgm:spPr/>
    </dgm:pt>
    <dgm:pt modelId="{38136B83-C54A-44D5-AAFE-1A6D0F8A2109}" type="pres">
      <dgm:prSet presAssocID="{F2F803CB-33A0-4560-94CE-ADD4D500FF76}" presName="nodeFollowingNodes" presStyleLbl="node1" presStyleIdx="3" presStyleCnt="4">
        <dgm:presLayoutVars>
          <dgm:bulletEnabled val="1"/>
        </dgm:presLayoutVars>
      </dgm:prSet>
      <dgm:spPr/>
    </dgm:pt>
  </dgm:ptLst>
  <dgm:cxnLst>
    <dgm:cxn modelId="{69017401-D900-48CC-8284-2578D35F3CCC}" type="presOf" srcId="{8C52F5A6-12AC-474D-A9D6-C63336392123}" destId="{7EC34319-A049-43F7-8F18-2550BC798E27}" srcOrd="0" destOrd="0" presId="urn:microsoft.com/office/officeart/2005/8/layout/cycle3"/>
    <dgm:cxn modelId="{3FFF7006-E51A-45A8-949A-097C7CD78D89}" type="presOf" srcId="{34977951-6DAF-4470-AD50-B5C1C542CE16}" destId="{9249562D-D8F1-4155-BAB1-4CE43F374240}" srcOrd="0" destOrd="0" presId="urn:microsoft.com/office/officeart/2005/8/layout/cycle3"/>
    <dgm:cxn modelId="{C4AC4329-0478-40E6-B362-4EC679484BC0}" type="presOf" srcId="{00A16812-E268-4872-AE32-89797E5FE255}" destId="{8CA54D7B-C684-4EC8-AD81-D71ACB01DDC8}" srcOrd="0" destOrd="0" presId="urn:microsoft.com/office/officeart/2005/8/layout/cycle3"/>
    <dgm:cxn modelId="{05619F29-FD43-40FC-9B8E-27CE5B712DC6}" type="presOf" srcId="{B86CE881-CB2A-4B91-A8F9-10F7576916C7}" destId="{C2FA082A-0136-4E68-96CC-F13932415868}" srcOrd="0" destOrd="0" presId="urn:microsoft.com/office/officeart/2005/8/layout/cycle3"/>
    <dgm:cxn modelId="{3D4F3746-F0AE-4E57-9F50-65B10BF04B89}" type="presOf" srcId="{F2F803CB-33A0-4560-94CE-ADD4D500FF76}" destId="{38136B83-C54A-44D5-AAFE-1A6D0F8A2109}" srcOrd="0" destOrd="0" presId="urn:microsoft.com/office/officeart/2005/8/layout/cycle3"/>
    <dgm:cxn modelId="{FD0A0173-AADB-4B3F-A792-6C3EBE8EF4F3}" srcId="{00A16812-E268-4872-AE32-89797E5FE255}" destId="{34977951-6DAF-4470-AD50-B5C1C542CE16}" srcOrd="1" destOrd="0" parTransId="{B31764A2-1CDE-43AC-A713-EA1425276A32}" sibTransId="{3DE003FC-A11C-49EB-9D71-8BDC121959C4}"/>
    <dgm:cxn modelId="{B5795F8B-1AA2-4EAF-933E-4DCFD02EAEEC}" srcId="{00A16812-E268-4872-AE32-89797E5FE255}" destId="{B86CE881-CB2A-4B91-A8F9-10F7576916C7}" srcOrd="0" destOrd="0" parTransId="{125BD2FD-FC02-4814-9906-89934FAD24F8}" sibTransId="{ADB4F90B-D028-46E0-A121-025B413E1410}"/>
    <dgm:cxn modelId="{F9FC708D-94B7-45D5-92C8-1B36BB6918FA}" srcId="{00A16812-E268-4872-AE32-89797E5FE255}" destId="{8C52F5A6-12AC-474D-A9D6-C63336392123}" srcOrd="2" destOrd="0" parTransId="{0D7B47BC-947A-4B0A-85E1-8EB8580A9446}" sibTransId="{57F07865-4BFF-4DF7-93DF-7D8686F10BBF}"/>
    <dgm:cxn modelId="{C9AE8CD6-BC81-4678-91E1-4816143F4260}" srcId="{00A16812-E268-4872-AE32-89797E5FE255}" destId="{F2F803CB-33A0-4560-94CE-ADD4D500FF76}" srcOrd="3" destOrd="0" parTransId="{C027B41C-D10D-4E2B-A5C5-751FD1CE2587}" sibTransId="{73B8186E-BD7F-43BD-AB6A-34637C2E719C}"/>
    <dgm:cxn modelId="{D312C6E1-B2BA-4C26-B776-28F966AF1676}" type="presOf" srcId="{ADB4F90B-D028-46E0-A121-025B413E1410}" destId="{E5BA66CF-BFFA-46C1-90D0-BAFDC2278FC7}" srcOrd="0" destOrd="0" presId="urn:microsoft.com/office/officeart/2005/8/layout/cycle3"/>
    <dgm:cxn modelId="{89D0820C-CAD8-4142-8C97-BE62C0B4DF41}" type="presParOf" srcId="{8CA54D7B-C684-4EC8-AD81-D71ACB01DDC8}" destId="{2C21D594-3E64-4542-B9D5-E6C95154C70F}" srcOrd="0" destOrd="0" presId="urn:microsoft.com/office/officeart/2005/8/layout/cycle3"/>
    <dgm:cxn modelId="{89F98AB4-5D5F-4282-B36B-B8BCF75F5A59}" type="presParOf" srcId="{2C21D594-3E64-4542-B9D5-E6C95154C70F}" destId="{C2FA082A-0136-4E68-96CC-F13932415868}" srcOrd="0" destOrd="0" presId="urn:microsoft.com/office/officeart/2005/8/layout/cycle3"/>
    <dgm:cxn modelId="{6D47B46B-8968-42B9-8717-BF1AE20653D1}" type="presParOf" srcId="{2C21D594-3E64-4542-B9D5-E6C95154C70F}" destId="{E5BA66CF-BFFA-46C1-90D0-BAFDC2278FC7}" srcOrd="1" destOrd="0" presId="urn:microsoft.com/office/officeart/2005/8/layout/cycle3"/>
    <dgm:cxn modelId="{2BC8D965-8C30-4C52-B34A-337A6566DAA5}" type="presParOf" srcId="{2C21D594-3E64-4542-B9D5-E6C95154C70F}" destId="{9249562D-D8F1-4155-BAB1-4CE43F374240}" srcOrd="2" destOrd="0" presId="urn:microsoft.com/office/officeart/2005/8/layout/cycle3"/>
    <dgm:cxn modelId="{E6726C86-699C-4EC3-B4A2-5171919F76F4}" type="presParOf" srcId="{2C21D594-3E64-4542-B9D5-E6C95154C70F}" destId="{7EC34319-A049-43F7-8F18-2550BC798E27}" srcOrd="3" destOrd="0" presId="urn:microsoft.com/office/officeart/2005/8/layout/cycle3"/>
    <dgm:cxn modelId="{A69D8AD8-9FAD-4D90-9A44-D9F76535CB37}" type="presParOf" srcId="{2C21D594-3E64-4542-B9D5-E6C95154C70F}" destId="{38136B83-C54A-44D5-AAFE-1A6D0F8A2109}"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A66CF-BFFA-46C1-90D0-BAFDC2278FC7}">
      <dsp:nvSpPr>
        <dsp:cNvPr id="0" name=""/>
        <dsp:cNvSpPr/>
      </dsp:nvSpPr>
      <dsp:spPr>
        <a:xfrm>
          <a:off x="2244830" y="-89401"/>
          <a:ext cx="4927392" cy="4927392"/>
        </a:xfrm>
        <a:prstGeom prst="circularArrow">
          <a:avLst>
            <a:gd name="adj1" fmla="val 4668"/>
            <a:gd name="adj2" fmla="val 272909"/>
            <a:gd name="adj3" fmla="val 12851433"/>
            <a:gd name="adj4" fmla="val 18017202"/>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A082A-0136-4E68-96CC-F13932415868}">
      <dsp:nvSpPr>
        <dsp:cNvPr id="0" name=""/>
        <dsp:cNvSpPr/>
      </dsp:nvSpPr>
      <dsp:spPr>
        <a:xfrm>
          <a:off x="3076388" y="39750"/>
          <a:ext cx="3264275" cy="1632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N" sz="3900" kern="1200" dirty="0">
              <a:solidFill>
                <a:srgbClr val="00B0F0"/>
              </a:solidFill>
            </a:rPr>
            <a:t>Global warming</a:t>
          </a:r>
        </a:p>
      </dsp:txBody>
      <dsp:txXfrm>
        <a:off x="3156062" y="119424"/>
        <a:ext cx="3104927" cy="1472789"/>
      </dsp:txXfrm>
    </dsp:sp>
    <dsp:sp modelId="{9249562D-D8F1-4155-BAB1-4CE43F374240}">
      <dsp:nvSpPr>
        <dsp:cNvPr id="0" name=""/>
        <dsp:cNvSpPr/>
      </dsp:nvSpPr>
      <dsp:spPr>
        <a:xfrm>
          <a:off x="4818661" y="1770248"/>
          <a:ext cx="3264275" cy="1632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N" sz="3900" kern="1200" dirty="0">
              <a:solidFill>
                <a:srgbClr val="00B0F0"/>
              </a:solidFill>
            </a:rPr>
            <a:t>Climate change</a:t>
          </a:r>
        </a:p>
      </dsp:txBody>
      <dsp:txXfrm>
        <a:off x="4898335" y="1849922"/>
        <a:ext cx="3104927" cy="1472789"/>
      </dsp:txXfrm>
    </dsp:sp>
    <dsp:sp modelId="{7EC34319-A049-43F7-8F18-2550BC798E27}">
      <dsp:nvSpPr>
        <dsp:cNvPr id="0" name=""/>
        <dsp:cNvSpPr/>
      </dsp:nvSpPr>
      <dsp:spPr>
        <a:xfrm>
          <a:off x="3049399" y="3539509"/>
          <a:ext cx="3264275" cy="1632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N" sz="3900" kern="1200" dirty="0">
              <a:solidFill>
                <a:srgbClr val="00B0F0"/>
              </a:solidFill>
            </a:rPr>
            <a:t>Effects</a:t>
          </a:r>
        </a:p>
      </dsp:txBody>
      <dsp:txXfrm>
        <a:off x="3129073" y="3619183"/>
        <a:ext cx="3104927" cy="1472789"/>
      </dsp:txXfrm>
    </dsp:sp>
    <dsp:sp modelId="{38136B83-C54A-44D5-AAFE-1A6D0F8A2109}">
      <dsp:nvSpPr>
        <dsp:cNvPr id="0" name=""/>
        <dsp:cNvSpPr/>
      </dsp:nvSpPr>
      <dsp:spPr>
        <a:xfrm>
          <a:off x="1280138" y="1770248"/>
          <a:ext cx="3264275" cy="1632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N" sz="3600" kern="1200" dirty="0">
              <a:solidFill>
                <a:srgbClr val="00B0F0"/>
              </a:solidFill>
            </a:rPr>
            <a:t>Anaesthesia(</a:t>
          </a:r>
          <a:r>
            <a:rPr lang="en-IN" sz="2400" kern="1200" dirty="0">
              <a:solidFill>
                <a:srgbClr val="00B0F0"/>
              </a:solidFill>
            </a:rPr>
            <a:t>&amp; other industries)</a:t>
          </a:r>
          <a:endParaRPr lang="en-IN" sz="3600" kern="1200" dirty="0">
            <a:solidFill>
              <a:srgbClr val="00B0F0"/>
            </a:solidFill>
          </a:endParaRPr>
        </a:p>
      </dsp:txBody>
      <dsp:txXfrm>
        <a:off x="1359812" y="1849922"/>
        <a:ext cx="3104927" cy="1472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A121A-F683-4109-A414-7297A01399E5}">
      <dsp:nvSpPr>
        <dsp:cNvPr id="0" name=""/>
        <dsp:cNvSpPr/>
      </dsp:nvSpPr>
      <dsp:spPr>
        <a:xfrm>
          <a:off x="1187" y="3600471"/>
          <a:ext cx="10347027" cy="1619224"/>
        </a:xfrm>
        <a:prstGeom prst="roundRect">
          <a:avLst>
            <a:gd name="adj" fmla="val 1000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kern="1200" dirty="0">
              <a:solidFill>
                <a:srgbClr val="0070C0"/>
              </a:solidFill>
            </a:rPr>
            <a:t>5 commitments made by respected PM Modi </a:t>
          </a:r>
        </a:p>
        <a:p>
          <a:pPr marL="0" lvl="0" indent="0" algn="ctr" defTabSz="1422400">
            <a:lnSpc>
              <a:spcPct val="90000"/>
            </a:lnSpc>
            <a:spcBef>
              <a:spcPct val="0"/>
            </a:spcBef>
            <a:spcAft>
              <a:spcPct val="35000"/>
            </a:spcAft>
            <a:buNone/>
          </a:pPr>
          <a:r>
            <a:rPr lang="en-IN" sz="3200" kern="1200" dirty="0">
              <a:solidFill>
                <a:srgbClr val="0070C0"/>
              </a:solidFill>
            </a:rPr>
            <a:t>@ COP 26</a:t>
          </a:r>
        </a:p>
        <a:p>
          <a:pPr marL="0" lvl="0" indent="0" algn="ctr" defTabSz="1422400">
            <a:lnSpc>
              <a:spcPct val="90000"/>
            </a:lnSpc>
            <a:spcBef>
              <a:spcPct val="0"/>
            </a:spcBef>
            <a:spcAft>
              <a:spcPct val="35000"/>
            </a:spcAft>
            <a:buNone/>
          </a:pPr>
          <a:r>
            <a:rPr lang="en-IN" sz="3200" kern="1200" dirty="0">
              <a:solidFill>
                <a:srgbClr val="0070C0"/>
              </a:solidFill>
            </a:rPr>
            <a:t>UN Climate Change Summit</a:t>
          </a:r>
        </a:p>
      </dsp:txBody>
      <dsp:txXfrm>
        <a:off x="48612" y="3647896"/>
        <a:ext cx="10252177" cy="1524374"/>
      </dsp:txXfrm>
    </dsp:sp>
    <dsp:sp modelId="{E123D709-C495-468B-BDF8-43379B6AA208}">
      <dsp:nvSpPr>
        <dsp:cNvPr id="0" name=""/>
        <dsp:cNvSpPr/>
      </dsp:nvSpPr>
      <dsp:spPr>
        <a:xfrm>
          <a:off x="1187" y="1801547"/>
          <a:ext cx="6758999" cy="1619224"/>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dirty="0">
              <a:solidFill>
                <a:srgbClr val="0070C0"/>
              </a:solidFill>
              <a:latin typeface="Arial Narrow" panose="020B0606020202030204" pitchFamily="34" charset="0"/>
            </a:rPr>
            <a:t>Net Zero emission by 2070</a:t>
          </a:r>
        </a:p>
      </dsp:txBody>
      <dsp:txXfrm>
        <a:off x="48612" y="1848972"/>
        <a:ext cx="6664149" cy="1524374"/>
      </dsp:txXfrm>
    </dsp:sp>
    <dsp:sp modelId="{11FCEBE0-36E9-4010-A6A9-6B72EB476DB6}">
      <dsp:nvSpPr>
        <dsp:cNvPr id="0" name=""/>
        <dsp:cNvSpPr/>
      </dsp:nvSpPr>
      <dsp:spPr>
        <a:xfrm>
          <a:off x="1187" y="2622"/>
          <a:ext cx="3309989" cy="1619224"/>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rgbClr val="0070C0"/>
              </a:solidFill>
            </a:rPr>
            <a:t>Non fossil fuel capacity to 500GW by 2030</a:t>
          </a:r>
        </a:p>
      </dsp:txBody>
      <dsp:txXfrm>
        <a:off x="48612" y="50047"/>
        <a:ext cx="3215139" cy="1524374"/>
      </dsp:txXfrm>
    </dsp:sp>
    <dsp:sp modelId="{11E3A533-9662-4BBC-804D-0BC44873DEB3}">
      <dsp:nvSpPr>
        <dsp:cNvPr id="0" name=""/>
        <dsp:cNvSpPr/>
      </dsp:nvSpPr>
      <dsp:spPr>
        <a:xfrm>
          <a:off x="3450196" y="2622"/>
          <a:ext cx="3309989" cy="1619224"/>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rgbClr val="0070C0"/>
              </a:solidFill>
            </a:rPr>
            <a:t>50% of its energy </a:t>
          </a:r>
          <a:r>
            <a:rPr lang="en-IN" sz="2400" kern="1200" dirty="0" err="1">
              <a:solidFill>
                <a:srgbClr val="0070C0"/>
              </a:solidFill>
            </a:rPr>
            <a:t>req</a:t>
          </a:r>
          <a:r>
            <a:rPr lang="en-IN" sz="2400" kern="1200" dirty="0">
              <a:solidFill>
                <a:srgbClr val="0070C0"/>
              </a:solidFill>
            </a:rPr>
            <a:t> via renewable energy by 2030</a:t>
          </a:r>
        </a:p>
      </dsp:txBody>
      <dsp:txXfrm>
        <a:off x="3497621" y="50047"/>
        <a:ext cx="3215139" cy="1524374"/>
      </dsp:txXfrm>
    </dsp:sp>
    <dsp:sp modelId="{9C0E4DD0-AE61-4463-8725-170807DD635A}">
      <dsp:nvSpPr>
        <dsp:cNvPr id="0" name=""/>
        <dsp:cNvSpPr/>
      </dsp:nvSpPr>
      <dsp:spPr>
        <a:xfrm>
          <a:off x="7038225" y="1801547"/>
          <a:ext cx="3309989" cy="1619224"/>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solidFill>
                <a:srgbClr val="0070C0"/>
              </a:solidFill>
            </a:rPr>
            <a:t>Reduce 45% of its carbon intensity</a:t>
          </a:r>
        </a:p>
      </dsp:txBody>
      <dsp:txXfrm>
        <a:off x="7085650" y="1848972"/>
        <a:ext cx="3215139" cy="1524374"/>
      </dsp:txXfrm>
    </dsp:sp>
    <dsp:sp modelId="{44BBD814-2CAB-4F73-B904-7B6F00D73961}">
      <dsp:nvSpPr>
        <dsp:cNvPr id="0" name=""/>
        <dsp:cNvSpPr/>
      </dsp:nvSpPr>
      <dsp:spPr>
        <a:xfrm>
          <a:off x="7038225" y="2622"/>
          <a:ext cx="3309989" cy="1619224"/>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rgbClr val="0070C0"/>
              </a:solidFill>
            </a:rPr>
            <a:t>Reduce 1 billion tonnes of carbon emissions between now &amp; 2030</a:t>
          </a:r>
        </a:p>
      </dsp:txBody>
      <dsp:txXfrm>
        <a:off x="7085650" y="50047"/>
        <a:ext cx="3215139" cy="15243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A66CF-BFFA-46C1-90D0-BAFDC2278FC7}">
      <dsp:nvSpPr>
        <dsp:cNvPr id="0" name=""/>
        <dsp:cNvSpPr/>
      </dsp:nvSpPr>
      <dsp:spPr>
        <a:xfrm>
          <a:off x="2244830" y="-89401"/>
          <a:ext cx="4927392" cy="4927392"/>
        </a:xfrm>
        <a:prstGeom prst="circularArrow">
          <a:avLst>
            <a:gd name="adj1" fmla="val 4668"/>
            <a:gd name="adj2" fmla="val 272909"/>
            <a:gd name="adj3" fmla="val 12851433"/>
            <a:gd name="adj4" fmla="val 18017202"/>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A082A-0136-4E68-96CC-F13932415868}">
      <dsp:nvSpPr>
        <dsp:cNvPr id="0" name=""/>
        <dsp:cNvSpPr/>
      </dsp:nvSpPr>
      <dsp:spPr>
        <a:xfrm>
          <a:off x="3076388" y="39750"/>
          <a:ext cx="3264275" cy="1632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N" sz="3900" kern="1200" dirty="0">
              <a:solidFill>
                <a:srgbClr val="00B0F0"/>
              </a:solidFill>
            </a:rPr>
            <a:t>Global warming</a:t>
          </a:r>
        </a:p>
      </dsp:txBody>
      <dsp:txXfrm>
        <a:off x="3156062" y="119424"/>
        <a:ext cx="3104927" cy="1472789"/>
      </dsp:txXfrm>
    </dsp:sp>
    <dsp:sp modelId="{9249562D-D8F1-4155-BAB1-4CE43F374240}">
      <dsp:nvSpPr>
        <dsp:cNvPr id="0" name=""/>
        <dsp:cNvSpPr/>
      </dsp:nvSpPr>
      <dsp:spPr>
        <a:xfrm>
          <a:off x="4818661" y="1770248"/>
          <a:ext cx="3264275" cy="1632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N" sz="3900" kern="1200" dirty="0">
              <a:solidFill>
                <a:srgbClr val="00B0F0"/>
              </a:solidFill>
            </a:rPr>
            <a:t>Climate change</a:t>
          </a:r>
        </a:p>
      </dsp:txBody>
      <dsp:txXfrm>
        <a:off x="4898335" y="1849922"/>
        <a:ext cx="3104927" cy="1472789"/>
      </dsp:txXfrm>
    </dsp:sp>
    <dsp:sp modelId="{7EC34319-A049-43F7-8F18-2550BC798E27}">
      <dsp:nvSpPr>
        <dsp:cNvPr id="0" name=""/>
        <dsp:cNvSpPr/>
      </dsp:nvSpPr>
      <dsp:spPr>
        <a:xfrm>
          <a:off x="3049399" y="3539509"/>
          <a:ext cx="3264275" cy="1632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N" sz="3900" kern="1200" dirty="0">
              <a:solidFill>
                <a:srgbClr val="00B0F0"/>
              </a:solidFill>
            </a:rPr>
            <a:t>Effects</a:t>
          </a:r>
        </a:p>
      </dsp:txBody>
      <dsp:txXfrm>
        <a:off x="3129073" y="3619183"/>
        <a:ext cx="3104927" cy="1472789"/>
      </dsp:txXfrm>
    </dsp:sp>
    <dsp:sp modelId="{38136B83-C54A-44D5-AAFE-1A6D0F8A2109}">
      <dsp:nvSpPr>
        <dsp:cNvPr id="0" name=""/>
        <dsp:cNvSpPr/>
      </dsp:nvSpPr>
      <dsp:spPr>
        <a:xfrm>
          <a:off x="1280138" y="1770248"/>
          <a:ext cx="3264275" cy="16321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N" sz="3600" kern="1200" dirty="0">
              <a:solidFill>
                <a:srgbClr val="00B0F0"/>
              </a:solidFill>
            </a:rPr>
            <a:t>Anaesthesia(</a:t>
          </a:r>
          <a:r>
            <a:rPr lang="en-IN" sz="2400" kern="1200" dirty="0">
              <a:solidFill>
                <a:srgbClr val="00B0F0"/>
              </a:solidFill>
            </a:rPr>
            <a:t>&amp; other industries)</a:t>
          </a:r>
          <a:endParaRPr lang="en-IN" sz="3600" kern="1200" dirty="0">
            <a:solidFill>
              <a:srgbClr val="00B0F0"/>
            </a:solidFill>
          </a:endParaRPr>
        </a:p>
      </dsp:txBody>
      <dsp:txXfrm>
        <a:off x="1359812" y="1849922"/>
        <a:ext cx="3104927" cy="147278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9/6/2024</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9/6/2024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urworldindata.org/co2-and-greenhouse-gas-emission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visualcrossing.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2</a:t>
            </a:fld>
            <a:endParaRPr lang="en-US" dirty="0"/>
          </a:p>
        </p:txBody>
      </p:sp>
    </p:spTree>
    <p:extLst>
      <p:ext uri="{BB962C8B-B14F-4D97-AF65-F5344CB8AC3E}">
        <p14:creationId xmlns:p14="http://schemas.microsoft.com/office/powerpoint/2010/main" val="291572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CSE: centre for science and environment (source)</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19</a:t>
            </a:fld>
            <a:endParaRPr lang="en-US" noProof="0" dirty="0"/>
          </a:p>
        </p:txBody>
      </p:sp>
    </p:spTree>
    <p:extLst>
      <p:ext uri="{BB962C8B-B14F-4D97-AF65-F5344CB8AC3E}">
        <p14:creationId xmlns:p14="http://schemas.microsoft.com/office/powerpoint/2010/main" val="1405673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Greta was 15yr in 2018, she will be 70y in 2073. So this teenage climate activist is asking the adults (above)</a:t>
            </a:r>
          </a:p>
          <a:p>
            <a:r>
              <a:rPr lang="en-IN" dirty="0"/>
              <a:t>Your children and grand children will also be there in 2070 and beyond (above)</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23</a:t>
            </a:fld>
            <a:endParaRPr lang="en-US" noProof="0" dirty="0"/>
          </a:p>
        </p:txBody>
      </p:sp>
    </p:spTree>
    <p:extLst>
      <p:ext uri="{BB962C8B-B14F-4D97-AF65-F5344CB8AC3E}">
        <p14:creationId xmlns:p14="http://schemas.microsoft.com/office/powerpoint/2010/main" val="60144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6AFA1F8-5DD4-41B0-963D-74800C8CBFCA}" type="slidenum">
              <a:rPr lang="en-IN" smtClean="0"/>
              <a:t>24</a:t>
            </a:fld>
            <a:endParaRPr lang="en-IN"/>
          </a:p>
        </p:txBody>
      </p:sp>
    </p:spTree>
    <p:extLst>
      <p:ext uri="{BB962C8B-B14F-4D97-AF65-F5344CB8AC3E}">
        <p14:creationId xmlns:p14="http://schemas.microsoft.com/office/powerpoint/2010/main" val="2156096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CO₂ and Greenhouse Gas Emissions - Our World in Data</a:t>
            </a:r>
            <a:endParaRPr lang="en-IN"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26</a:t>
            </a:fld>
            <a:endParaRPr lang="en-US" noProof="0" dirty="0"/>
          </a:p>
        </p:txBody>
      </p:sp>
    </p:spTree>
    <p:extLst>
      <p:ext uri="{BB962C8B-B14F-4D97-AF65-F5344CB8AC3E}">
        <p14:creationId xmlns:p14="http://schemas.microsoft.com/office/powerpoint/2010/main" val="434061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 = tonnes; 1 ton = 1000 kgs</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27</a:t>
            </a:fld>
            <a:endParaRPr lang="en-US" noProof="0" dirty="0"/>
          </a:p>
        </p:txBody>
      </p:sp>
    </p:spTree>
    <p:extLst>
      <p:ext uri="{BB962C8B-B14F-4D97-AF65-F5344CB8AC3E}">
        <p14:creationId xmlns:p14="http://schemas.microsoft.com/office/powerpoint/2010/main" val="3362127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28</a:t>
            </a:fld>
            <a:endParaRPr lang="en-US" noProof="0" dirty="0"/>
          </a:p>
        </p:txBody>
      </p:sp>
    </p:spTree>
    <p:extLst>
      <p:ext uri="{BB962C8B-B14F-4D97-AF65-F5344CB8AC3E}">
        <p14:creationId xmlns:p14="http://schemas.microsoft.com/office/powerpoint/2010/main" val="915373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31</a:t>
            </a:fld>
            <a:endParaRPr lang="en-US" noProof="0" dirty="0"/>
          </a:p>
        </p:txBody>
      </p:sp>
    </p:spTree>
    <p:extLst>
      <p:ext uri="{BB962C8B-B14F-4D97-AF65-F5344CB8AC3E}">
        <p14:creationId xmlns:p14="http://schemas.microsoft.com/office/powerpoint/2010/main" val="2123093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volatile anesthetics has steadily increased over the past few decades and this is expected to continue in the coming years— especially in the developing world because access to healthcare is increasing. Thus, with continuous output, anesthesiologists are operating at the front end of the </a:t>
            </a:r>
            <a:r>
              <a:rPr lang="en-US" dirty="0" err="1"/>
              <a:t>curv</a:t>
            </a:r>
            <a:r>
              <a:rPr lang="en-IN" dirty="0"/>
              <a:t>e</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37</a:t>
            </a:fld>
            <a:endParaRPr lang="en-US" noProof="0" dirty="0"/>
          </a:p>
        </p:txBody>
      </p:sp>
    </p:spTree>
    <p:extLst>
      <p:ext uri="{BB962C8B-B14F-4D97-AF65-F5344CB8AC3E}">
        <p14:creationId xmlns:p14="http://schemas.microsoft.com/office/powerpoint/2010/main" val="1164159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Look at the numbers of </a:t>
            </a:r>
            <a:r>
              <a:rPr lang="en-IN" dirty="0" err="1"/>
              <a:t>sevo</a:t>
            </a:r>
            <a:r>
              <a:rPr lang="en-IN" dirty="0"/>
              <a:t> and des at 20 </a:t>
            </a:r>
            <a:r>
              <a:rPr lang="en-IN" dirty="0" err="1"/>
              <a:t>yrs</a:t>
            </a:r>
            <a:r>
              <a:rPr lang="en-IN" dirty="0"/>
              <a:t> with respect to 1 year. There is 81% decline of sevoflurane and only 35% decline of desflurane.</a:t>
            </a:r>
          </a:p>
          <a:p>
            <a:r>
              <a:rPr lang="en-IN" sz="1200" dirty="0"/>
              <a:t>Warming potential of Des is much greater that </a:t>
            </a:r>
            <a:r>
              <a:rPr lang="en-IN" sz="1200" dirty="0" err="1"/>
              <a:t>Sevo</a:t>
            </a:r>
            <a:r>
              <a:rPr lang="en-IN" sz="1200" dirty="0"/>
              <a:t> &amp;</a:t>
            </a:r>
          </a:p>
          <a:p>
            <a:r>
              <a:rPr lang="en-IN" sz="1200" dirty="0"/>
              <a:t>The difference remains constant after 20 years lifetime in the atmosphere</a:t>
            </a:r>
          </a:p>
          <a:p>
            <a:endParaRPr lang="en-IN"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39</a:t>
            </a:fld>
            <a:endParaRPr lang="en-US" noProof="0" dirty="0"/>
          </a:p>
        </p:txBody>
      </p:sp>
    </p:spTree>
    <p:extLst>
      <p:ext uri="{BB962C8B-B14F-4D97-AF65-F5344CB8AC3E}">
        <p14:creationId xmlns:p14="http://schemas.microsoft.com/office/powerpoint/2010/main" val="34972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N₂O is a stock pollutant… it accumulates slowly and its effect is felt for decades</a:t>
            </a:r>
          </a:p>
          <a:p>
            <a:r>
              <a:rPr lang="en-US" dirty="0"/>
              <a:t>A flow pollutant has a short lifetime, so if the amount released remains constant, the pollution created will remain constant at the level of release. A stock pollutant has a long lifetime and will thus cumulate with ongoing release. All three volatile agents are flow pollutants. Looking at their 100-year impact is essentially downplaying their impact in the near future</a:t>
            </a:r>
            <a:r>
              <a:rPr lang="en-IN" dirty="0"/>
              <a:t>. Rather look at the GWP @1y</a:t>
            </a:r>
          </a:p>
          <a:p>
            <a:r>
              <a:rPr lang="en-IN" dirty="0"/>
              <a:t>For calculations in above table see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Ref: </a:t>
            </a:r>
            <a:r>
              <a:rPr lang="en-US" b="0" i="0" dirty="0">
                <a:solidFill>
                  <a:srgbClr val="212121"/>
                </a:solidFill>
                <a:effectLst/>
                <a:latin typeface="Merriweather" panose="00000500000000000000" pitchFamily="2" charset="0"/>
              </a:rPr>
              <a:t>The future is now-it's time to rethink the application of the Global Warming Potential to anesthesia, </a:t>
            </a:r>
            <a:r>
              <a:rPr lang="en-US" b="0" i="0" dirty="0" err="1">
                <a:solidFill>
                  <a:srgbClr val="212121"/>
                </a:solidFill>
                <a:effectLst/>
                <a:latin typeface="Merriweather" panose="00000500000000000000" pitchFamily="2" charset="0"/>
              </a:rPr>
              <a:t>Ozelsel</a:t>
            </a:r>
            <a:r>
              <a:rPr lang="en-US" b="0" i="0" dirty="0">
                <a:solidFill>
                  <a:srgbClr val="212121"/>
                </a:solidFill>
                <a:effectLst/>
                <a:latin typeface="Merriweather" panose="00000500000000000000" pitchFamily="2" charset="0"/>
              </a:rPr>
              <a:t> et al 2019</a:t>
            </a:r>
          </a:p>
          <a:p>
            <a:endParaRPr lang="en-IN"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41</a:t>
            </a:fld>
            <a:endParaRPr lang="en-US" noProof="0" dirty="0"/>
          </a:p>
        </p:txBody>
      </p:sp>
    </p:spTree>
    <p:extLst>
      <p:ext uri="{BB962C8B-B14F-4D97-AF65-F5344CB8AC3E}">
        <p14:creationId xmlns:p14="http://schemas.microsoft.com/office/powerpoint/2010/main" val="26227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Egs</a:t>
            </a:r>
            <a:r>
              <a:rPr lang="en-IN" dirty="0"/>
              <a:t>: Donald Trump, Russia/ Vladimir Putin</a:t>
            </a:r>
          </a:p>
          <a:p>
            <a:r>
              <a:rPr lang="en-IN" dirty="0"/>
              <a:t>Less use of petroleum products&gt; more use of rare earth minerals to harness wind/ solar power</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533457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GWP can be used at 20y and 100y; however seeing the impact of a gas over a longer time period is better aided by a curve which makes it easier to identify an agent with a longer impact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42</a:t>
            </a:fld>
            <a:endParaRPr lang="en-US" noProof="0" dirty="0"/>
          </a:p>
        </p:txBody>
      </p:sp>
    </p:spTree>
    <p:extLst>
      <p:ext uri="{BB962C8B-B14F-4D97-AF65-F5344CB8AC3E}">
        <p14:creationId xmlns:p14="http://schemas.microsoft.com/office/powerpoint/2010/main" val="2103885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 mile= 1.6 kms</a:t>
            </a:r>
          </a:p>
          <a:p>
            <a:r>
              <a:rPr lang="en-US" dirty="0"/>
              <a:t>8 An Australian study confirmed the disproportionate contribution of desflurane to GHG emissions compared with sevoflurane and isoflurane—while desflurane represented a small proportion (21%) of inhaled anesthetic bottles purchased for use in public hospitals in 2011, it accounted for the majority (81%) of the total annual GHG emissions attributed to these inhaled anesthetics.27 In contrast, sevoflurane and isoflurane contributed much smaller proportions (17% and 2%, respectively) of the total annual GHG emissions</a:t>
            </a:r>
            <a:endParaRPr lang="en-IN"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43</a:t>
            </a:fld>
            <a:endParaRPr lang="en-US" noProof="0" dirty="0"/>
          </a:p>
        </p:txBody>
      </p:sp>
    </p:spTree>
    <p:extLst>
      <p:ext uri="{BB962C8B-B14F-4D97-AF65-F5344CB8AC3E}">
        <p14:creationId xmlns:p14="http://schemas.microsoft.com/office/powerpoint/2010/main" val="866272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data have shown that approximately 97% of anesthetic administrators report consistent use of a waste gas scavenging system in Australia</a:t>
            </a:r>
            <a:endParaRPr lang="en-IN"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44</a:t>
            </a:fld>
            <a:endParaRPr lang="en-US" noProof="0" dirty="0"/>
          </a:p>
        </p:txBody>
      </p:sp>
    </p:spTree>
    <p:extLst>
      <p:ext uri="{BB962C8B-B14F-4D97-AF65-F5344CB8AC3E}">
        <p14:creationId xmlns:p14="http://schemas.microsoft.com/office/powerpoint/2010/main" val="201389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 are already on the path</a:t>
            </a:r>
          </a:p>
          <a:p>
            <a:r>
              <a:rPr lang="en-IN" dirty="0"/>
              <a:t>I did not qualify in the pre-</a:t>
            </a:r>
            <a:r>
              <a:rPr lang="en-IN" dirty="0" err="1"/>
              <a:t>mbbs</a:t>
            </a:r>
            <a:r>
              <a:rPr lang="en-IN" dirty="0"/>
              <a:t> exams in the first attempt. So that year I took admission in the Geology Honours course of Jadavpur Univ. It was fascinating to study the changes rocks undergo under pressure over thousands of years. Some subtopics I still remember are </a:t>
            </a:r>
            <a:r>
              <a:rPr lang="en-IN" dirty="0" err="1"/>
              <a:t>paleontology</a:t>
            </a:r>
            <a:r>
              <a:rPr lang="en-IN" dirty="0"/>
              <a:t> and Minerology.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346077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 am a huge fan of C Nolan</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440002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121212"/>
                </a:solidFill>
                <a:effectLst/>
                <a:latin typeface="GuardianTextEgyptian"/>
              </a:rPr>
              <a:t>Europe has already endured a record amount of fire damage in 2022, as the continent has baked in extreme – and in some cases, unprecedented – high temperatures</a:t>
            </a:r>
            <a:endParaRPr lang="en-IN" sz="1100"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3644093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dirty="0">
                <a:solidFill>
                  <a:srgbClr val="121212"/>
                </a:solidFill>
                <a:effectLst/>
                <a:latin typeface="+mn-lt"/>
              </a:rPr>
              <a:t>Guardian analysis of temperature data since 1980 from </a:t>
            </a:r>
            <a:r>
              <a:rPr lang="en-US" sz="1000" b="0" i="0" u="none" strike="noStrike" dirty="0">
                <a:solidFill>
                  <a:srgbClr val="C70000"/>
                </a:solidFill>
                <a:effectLst/>
                <a:latin typeface="+mn-lt"/>
                <a:hlinkClick r:id="rId3"/>
              </a:rPr>
              <a:t>Visual Crossing</a:t>
            </a:r>
            <a:r>
              <a:rPr lang="en-US" sz="1000" b="0" i="0" dirty="0">
                <a:solidFill>
                  <a:srgbClr val="121212"/>
                </a:solidFill>
                <a:effectLst/>
                <a:latin typeface="+mn-lt"/>
              </a:rPr>
              <a:t>, a commercial weather data provider, found that seven of 28 European capital cities, including London, Rome and Dublin, had temperatures reach 40-year highs for June, July or both</a:t>
            </a:r>
            <a:endParaRPr lang="en-IN" sz="1000" dirty="0">
              <a:latin typeface="+mn-lt"/>
            </a:endParaRPr>
          </a:p>
        </p:txBody>
      </p:sp>
      <p:sp>
        <p:nvSpPr>
          <p:cNvPr id="4" name="Slide Number Placeholder 3"/>
          <p:cNvSpPr>
            <a:spLocks noGrp="1"/>
          </p:cNvSpPr>
          <p:nvPr>
            <p:ph type="sldNum" sz="quarter" idx="5"/>
          </p:nvPr>
        </p:nvSpPr>
        <p:spPr/>
        <p:txBody>
          <a:bodyPr/>
          <a:lstStyle/>
          <a:p>
            <a:fld id="{7C366290-4595-5745-A50F-D5EC13BAC604}" type="slidenum">
              <a:rPr lang="en-US" noProof="0" smtClean="0"/>
              <a:t>10</a:t>
            </a:fld>
            <a:endParaRPr lang="en-US" noProof="0" dirty="0"/>
          </a:p>
        </p:txBody>
      </p:sp>
    </p:spTree>
    <p:extLst>
      <p:ext uri="{BB962C8B-B14F-4D97-AF65-F5344CB8AC3E}">
        <p14:creationId xmlns:p14="http://schemas.microsoft.com/office/powerpoint/2010/main" val="3751119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Right pic: taken by the author in 2016. Left pic: dry canals due to low tides and lack of rain</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14</a:t>
            </a:fld>
            <a:endParaRPr lang="en-US" noProof="0" dirty="0"/>
          </a:p>
        </p:txBody>
      </p:sp>
    </p:spTree>
    <p:extLst>
      <p:ext uri="{BB962C8B-B14F-4D97-AF65-F5344CB8AC3E}">
        <p14:creationId xmlns:p14="http://schemas.microsoft.com/office/powerpoint/2010/main" val="1684005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Obituary </a:t>
            </a:r>
            <a:r>
              <a:rPr lang="en-IN" dirty="0" err="1"/>
              <a:t>Pizol</a:t>
            </a:r>
            <a:r>
              <a:rPr lang="en-IN" dirty="0"/>
              <a:t> glacier Switzerland</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15</a:t>
            </a:fld>
            <a:endParaRPr lang="en-US" noProof="0" dirty="0"/>
          </a:p>
        </p:txBody>
      </p:sp>
    </p:spTree>
    <p:extLst>
      <p:ext uri="{BB962C8B-B14F-4D97-AF65-F5344CB8AC3E}">
        <p14:creationId xmlns:p14="http://schemas.microsoft.com/office/powerpoint/2010/main" val="2112721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Lato" panose="020F0502020204030203" pitchFamily="34" charset="0"/>
              </a:rPr>
              <a:t>The Antarctic saw unusually low sea ice conditions throughout the year, with six months seeing record or near-record low Antarctic Sea ice extents for the corresponding month. During the latter half of February, Antarctic daily sea ice extent reached a new record low, bypassing the previous minimum reached in 2017</a:t>
            </a:r>
            <a:endParaRPr lang="en-IN"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16</a:t>
            </a:fld>
            <a:endParaRPr lang="en-US" noProof="0" dirty="0"/>
          </a:p>
        </p:txBody>
      </p:sp>
    </p:spTree>
    <p:extLst>
      <p:ext uri="{BB962C8B-B14F-4D97-AF65-F5344CB8AC3E}">
        <p14:creationId xmlns:p14="http://schemas.microsoft.com/office/powerpoint/2010/main" val="196845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5510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a:lstStyle>
            <a:lvl1pPr algn="ct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able and Conten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7A6BBBB3-641A-CFC0-516F-63B74C40F67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15060"/>
            <a:ext cx="10149840" cy="91440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6" name="Table Placeholder 5">
            <a:extLst>
              <a:ext uri="{FF2B5EF4-FFF2-40B4-BE49-F238E27FC236}">
                <a16:creationId xmlns:a16="http://schemas.microsoft.com/office/drawing/2014/main" id="{A4C64D22-E188-73F4-E0FE-F09DDC5CB305}"/>
              </a:ext>
            </a:extLst>
          </p:cNvPr>
          <p:cNvSpPr>
            <a:spLocks noGrp="1"/>
          </p:cNvSpPr>
          <p:nvPr>
            <p:ph type="tbl" sz="quarter" idx="17"/>
          </p:nvPr>
        </p:nvSpPr>
        <p:spPr>
          <a:xfrm>
            <a:off x="979488" y="2311400"/>
            <a:ext cx="7091362" cy="3471863"/>
          </a:xfrm>
        </p:spPr>
        <p:txBody>
          <a:bodyPr/>
          <a:lstStyle/>
          <a:p>
            <a:r>
              <a:rPr lang="en-US"/>
              <a:t>Click icon to add table</a:t>
            </a:r>
            <a:endParaRPr lang="en-US" dirty="0"/>
          </a:p>
        </p:txBody>
      </p:sp>
      <p:sp>
        <p:nvSpPr>
          <p:cNvPr id="7" name="Content Placeholder 6">
            <a:extLst>
              <a:ext uri="{FF2B5EF4-FFF2-40B4-BE49-F238E27FC236}">
                <a16:creationId xmlns:a16="http://schemas.microsoft.com/office/drawing/2014/main" id="{11C79FDB-6789-ED7D-E246-96F9F6DC0680}"/>
              </a:ext>
            </a:extLst>
          </p:cNvPr>
          <p:cNvSpPr>
            <a:spLocks noGrp="1"/>
          </p:cNvSpPr>
          <p:nvPr>
            <p:ph sz="quarter" idx="16" hasCustomPrompt="1"/>
          </p:nvPr>
        </p:nvSpPr>
        <p:spPr>
          <a:xfrm>
            <a:off x="8445190" y="2301069"/>
            <a:ext cx="2684773" cy="3482792"/>
          </a:xfrm>
        </p:spPr>
        <p:txBody>
          <a:bodyPr>
            <a:normAutofit/>
          </a:bodyPr>
          <a:lstStyle>
            <a:lvl1pPr marL="283464" indent="-283464">
              <a:lnSpc>
                <a:spcPct val="120000"/>
              </a:lnSpc>
              <a:spcBef>
                <a:spcPts val="0"/>
              </a:spcBef>
              <a:spcAft>
                <a:spcPts val="600"/>
              </a:spcAft>
              <a:defRPr sz="1800"/>
            </a:lvl1pPr>
            <a:lvl2pPr indent="-283464">
              <a:lnSpc>
                <a:spcPct val="120000"/>
              </a:lnSpc>
              <a:spcBef>
                <a:spcPts val="0"/>
              </a:spcBef>
              <a:spcAft>
                <a:spcPts val="600"/>
              </a:spcAft>
              <a:defRPr sz="1600"/>
            </a:lvl2pPr>
            <a:lvl3pPr indent="-283464">
              <a:lnSpc>
                <a:spcPct val="120000"/>
              </a:lnSpc>
              <a:spcBef>
                <a:spcPts val="0"/>
              </a:spcBef>
              <a:spcAft>
                <a:spcPts val="600"/>
              </a:spcAft>
              <a:defRPr sz="1400"/>
            </a:lvl3pPr>
            <a:lvl4pPr indent="-283464">
              <a:lnSpc>
                <a:spcPct val="120000"/>
              </a:lnSpc>
              <a:spcBef>
                <a:spcPts val="0"/>
              </a:spcBef>
              <a:spcAft>
                <a:spcPts val="600"/>
              </a:spcAft>
              <a:defRPr sz="1200"/>
            </a:lvl4pPr>
            <a:lvl5pPr indent="-283464">
              <a:lnSpc>
                <a:spcPct val="120000"/>
              </a:lnSpc>
              <a:spcBef>
                <a:spcPts val="0"/>
              </a:spcBef>
              <a:spcAft>
                <a:spcPts val="6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882640"/>
            <a:ext cx="1745658" cy="1236042"/>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17151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 id="2147483668" r:id="rId19"/>
    <p:sldLayoutId id="2147483669" r:id="rId20"/>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euronews.com/green/2022/06/10/nearly-all-of-portugal-in-severe-drought-after-hottest-may-on-record" TargetMode="External"/><Relationship Id="rId2" Type="http://schemas.openxmlformats.org/officeDocument/2006/relationships/hyperlink" Target="https://www.theguardian.com/environment/2022/jul/19/day-of-40c-shocks-scientists-as-uk-heat-record-absolutely-obliterated"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euronews.com/green/2022/06/10/nearly-all-of-portugal-in-severe-drought-after-hottest-may-on-record" TargetMode="External"/><Relationship Id="rId2" Type="http://schemas.openxmlformats.org/officeDocument/2006/relationships/hyperlink" Target="https://www.theguardian.com/environment/2022/jul/19/day-of-40c-shocks-scientists-as-uk-heat-record-absolutely-obliterated"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uronews.com/my-europe/2022/11/25/spaniards-prepare-to-stop-watering-gardens-filling-pools-and-washing-cars-amid-drought"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sbs.com.au/news/iceland-holds-funeral-for-first-glacier-lost-to-climate-change"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hyperlink" Target="https://ourworldindata.org/co2-and-greenhouse-gas-emissions" TargetMode="Externa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hyperlink" Target="https://www.flickr.com/photos/pinkcowphotography/15592528429" TargetMode="External"/><Relationship Id="rId3" Type="http://schemas.openxmlformats.org/officeDocument/2006/relationships/hyperlink" Target="https://movieweb.com/best-movies-about-climate-change-ranked/#interstellar-2014" TargetMode="External"/><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hyperlink" Target="https://fabiusmaximus.com/2015/01/17/film-review-of-interstellar-76659/" TargetMode="External"/><Relationship Id="rId4" Type="http://schemas.openxmlformats.org/officeDocument/2006/relationships/image" Target="../media/image5.jpg"/><Relationship Id="rId9" Type="http://schemas.openxmlformats.org/officeDocument/2006/relationships/hyperlink" Target="https://creativecommons.org/licenses/by-nc/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businessinsider.com/arctic-on-fire-satellite-images-from-space-2019-8?r=US&amp;IR=T" TargetMode="External"/><Relationship Id="rId2" Type="http://schemas.openxmlformats.org/officeDocument/2006/relationships/hyperlink" Target="https://www.businessinsider.com/amazon-rainforest-experiencing-record-breaking-deforestation-2019-7" TargetMode="Externa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earthobservatory.nasa.gov/images/146355/reflecting-on-a-tumultuous-amazon-fire-seas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p:txBody>
          <a:bodyPr/>
          <a:lstStyle/>
          <a:p>
            <a:r>
              <a:rPr lang="en-US" sz="3600" dirty="0"/>
              <a:t>Climate Change, </a:t>
            </a:r>
            <a:r>
              <a:rPr lang="en-US" sz="3600" dirty="0" err="1"/>
              <a:t>Anaesthesia</a:t>
            </a:r>
            <a:r>
              <a:rPr lang="en-US" sz="3600" dirty="0"/>
              <a:t> and need for change in Volatile </a:t>
            </a:r>
            <a:r>
              <a:rPr lang="en-US" sz="3600" dirty="0" err="1"/>
              <a:t>Anaesthetics</a:t>
            </a:r>
            <a:r>
              <a:rPr lang="en-US" sz="3600" dirty="0"/>
              <a:t> usage</a:t>
            </a:r>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p:txBody>
          <a:bodyPr>
            <a:normAutofit lnSpcReduction="10000"/>
          </a:bodyPr>
          <a:lstStyle/>
          <a:p>
            <a:endParaRPr lang="en-US" dirty="0"/>
          </a:p>
          <a:p>
            <a:r>
              <a:rPr lang="en-US" dirty="0">
                <a:latin typeface="Arial Narrow" panose="020B0606020202030204" pitchFamily="34" charset="0"/>
              </a:rPr>
              <a:t>Dr Priyankar Sarkar</a:t>
            </a:r>
          </a:p>
          <a:p>
            <a:r>
              <a:rPr lang="en-US" dirty="0">
                <a:latin typeface="Arial Narrow" panose="020B0606020202030204" pitchFamily="34" charset="0"/>
              </a:rPr>
              <a:t>BLK- Max hospital</a:t>
            </a:r>
          </a:p>
          <a:p>
            <a:r>
              <a:rPr lang="en-US" dirty="0">
                <a:latin typeface="Arial Narrow" panose="020B0606020202030204" pitchFamily="34" charset="0"/>
              </a:rPr>
              <a:t>New Delhi</a:t>
            </a:r>
          </a:p>
        </p:txBody>
      </p:sp>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FEEF084-4B3A-F921-A145-0C508260CC9B}"/>
              </a:ext>
            </a:extLst>
          </p:cNvPr>
          <p:cNvPicPr>
            <a:picLocks noGrp="1" noChangeAspect="1"/>
          </p:cNvPicPr>
          <p:nvPr>
            <p:ph idx="1"/>
          </p:nvPr>
        </p:nvPicPr>
        <p:blipFill>
          <a:blip r:embed="rId3"/>
          <a:stretch>
            <a:fillRect/>
          </a:stretch>
        </p:blipFill>
        <p:spPr>
          <a:xfrm>
            <a:off x="75415" y="82296"/>
            <a:ext cx="11939802" cy="6693407"/>
          </a:xfrm>
        </p:spPr>
      </p:pic>
      <p:sp>
        <p:nvSpPr>
          <p:cNvPr id="6" name="Slide Number Placeholder 5">
            <a:extLst>
              <a:ext uri="{FF2B5EF4-FFF2-40B4-BE49-F238E27FC236}">
                <a16:creationId xmlns:a16="http://schemas.microsoft.com/office/drawing/2014/main" id="{0011C71B-8324-7C23-26CF-BBB96E9B779D}"/>
              </a:ext>
            </a:extLst>
          </p:cNvPr>
          <p:cNvSpPr>
            <a:spLocks noGrp="1"/>
          </p:cNvSpPr>
          <p:nvPr>
            <p:ph type="sldNum" sz="quarter" idx="12"/>
          </p:nvPr>
        </p:nvSpPr>
        <p:spPr/>
        <p:txBody>
          <a:bodyPr/>
          <a:lstStyle/>
          <a:p>
            <a:fld id="{58FB4751-880F-D840-AAA9-3A15815CC996}" type="slidenum">
              <a:rPr lang="en-US" smtClean="0"/>
              <a:t>10</a:t>
            </a:fld>
            <a:endParaRPr lang="en-US" dirty="0"/>
          </a:p>
        </p:txBody>
      </p:sp>
    </p:spTree>
    <p:extLst>
      <p:ext uri="{BB962C8B-B14F-4D97-AF65-F5344CB8AC3E}">
        <p14:creationId xmlns:p14="http://schemas.microsoft.com/office/powerpoint/2010/main" val="3824699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BD6150-8979-0553-46E7-50B76BFE6A43}"/>
              </a:ext>
            </a:extLst>
          </p:cNvPr>
          <p:cNvSpPr>
            <a:spLocks noGrp="1"/>
          </p:cNvSpPr>
          <p:nvPr>
            <p:ph type="dt" sz="half" idx="10"/>
          </p:nvPr>
        </p:nvSpPr>
        <p:spPr>
          <a:xfrm>
            <a:off x="0" y="6598762"/>
            <a:ext cx="1353312" cy="176941"/>
          </a:xfrm>
        </p:spPr>
        <p:txBody>
          <a:bodyPr/>
          <a:lstStyle/>
          <a:p>
            <a:r>
              <a:rPr lang="en-US" dirty="0"/>
              <a:t>Dr Priyankar</a:t>
            </a:r>
          </a:p>
          <a:p>
            <a:endParaRPr lang="en-US" dirty="0"/>
          </a:p>
        </p:txBody>
      </p:sp>
      <p:sp>
        <p:nvSpPr>
          <p:cNvPr id="4" name="Slide Number Placeholder 3">
            <a:extLst>
              <a:ext uri="{FF2B5EF4-FFF2-40B4-BE49-F238E27FC236}">
                <a16:creationId xmlns:a16="http://schemas.microsoft.com/office/drawing/2014/main" id="{2F6F4D30-AEED-4D1F-E5C5-FD0E5D1B9468}"/>
              </a:ext>
            </a:extLst>
          </p:cNvPr>
          <p:cNvSpPr>
            <a:spLocks noGrp="1"/>
          </p:cNvSpPr>
          <p:nvPr>
            <p:ph type="sldNum" sz="quarter" idx="12"/>
          </p:nvPr>
        </p:nvSpPr>
        <p:spPr/>
        <p:txBody>
          <a:bodyPr/>
          <a:lstStyle/>
          <a:p>
            <a:fld id="{58FB4751-880F-D840-AAA9-3A15815CC996}" type="slidenum">
              <a:rPr lang="en-US" smtClean="0"/>
              <a:t>11</a:t>
            </a:fld>
            <a:endParaRPr lang="en-US" dirty="0"/>
          </a:p>
        </p:txBody>
      </p:sp>
      <p:sp>
        <p:nvSpPr>
          <p:cNvPr id="5" name="Title 4">
            <a:extLst>
              <a:ext uri="{FF2B5EF4-FFF2-40B4-BE49-F238E27FC236}">
                <a16:creationId xmlns:a16="http://schemas.microsoft.com/office/drawing/2014/main" id="{ED177925-B5E3-90A2-3967-26FCE4555942}"/>
              </a:ext>
            </a:extLst>
          </p:cNvPr>
          <p:cNvSpPr>
            <a:spLocks noGrp="1"/>
          </p:cNvSpPr>
          <p:nvPr>
            <p:ph type="title"/>
          </p:nvPr>
        </p:nvSpPr>
        <p:spPr>
          <a:xfrm>
            <a:off x="576072" y="82296"/>
            <a:ext cx="10515600" cy="907518"/>
          </a:xfrm>
        </p:spPr>
        <p:txBody>
          <a:bodyPr/>
          <a:lstStyle/>
          <a:p>
            <a:pPr algn="ctr"/>
            <a:r>
              <a:rPr lang="en-IN" sz="3600" dirty="0"/>
              <a:t>Has Climate Change a role to play?</a:t>
            </a:r>
          </a:p>
        </p:txBody>
      </p:sp>
      <p:sp>
        <p:nvSpPr>
          <p:cNvPr id="6" name="Content Placeholder 5">
            <a:extLst>
              <a:ext uri="{FF2B5EF4-FFF2-40B4-BE49-F238E27FC236}">
                <a16:creationId xmlns:a16="http://schemas.microsoft.com/office/drawing/2014/main" id="{79073C99-B411-3605-FECC-028C3037FD5E}"/>
              </a:ext>
            </a:extLst>
          </p:cNvPr>
          <p:cNvSpPr>
            <a:spLocks noGrp="1"/>
          </p:cNvSpPr>
          <p:nvPr>
            <p:ph idx="1"/>
          </p:nvPr>
        </p:nvSpPr>
        <p:spPr>
          <a:xfrm>
            <a:off x="576072" y="1159497"/>
            <a:ext cx="9633157" cy="5071621"/>
          </a:xfrm>
        </p:spPr>
        <p:txBody>
          <a:bodyPr>
            <a:normAutofit/>
          </a:bodyPr>
          <a:lstStyle/>
          <a:p>
            <a:pPr algn="l" fontAlgn="base"/>
            <a:r>
              <a:rPr lang="en-US" sz="2400" b="0" i="0" dirty="0">
                <a:solidFill>
                  <a:srgbClr val="121212"/>
                </a:solidFill>
                <a:effectLst/>
                <a:latin typeface="GuardianTextEgyptian"/>
              </a:rPr>
              <a:t>Scientists </a:t>
            </a:r>
            <a:r>
              <a:rPr lang="en-US" sz="2400" b="0" i="0" u="none" strike="noStrike" dirty="0">
                <a:solidFill>
                  <a:srgbClr val="C70000"/>
                </a:solidFill>
                <a:effectLst/>
                <a:latin typeface="GuardianTextEgyptian"/>
                <a:hlinkClick r:id="rId2"/>
              </a:rPr>
              <a:t>told the Guardian</a:t>
            </a:r>
            <a:r>
              <a:rPr lang="en-US" sz="2400" b="0" i="0" dirty="0">
                <a:solidFill>
                  <a:srgbClr val="121212"/>
                </a:solidFill>
                <a:effectLst/>
                <a:latin typeface="GuardianTextEgyptian"/>
              </a:rPr>
              <a:t> that the role of human-caused global heating in such hot weather appeared clear, and research shows that the chances of breaking 40C in the UK without it would be less than 0.1%</a:t>
            </a:r>
          </a:p>
          <a:p>
            <a:pPr algn="l" fontAlgn="base"/>
            <a:r>
              <a:rPr lang="en-US" sz="2400" b="0" i="0" dirty="0">
                <a:solidFill>
                  <a:srgbClr val="121212"/>
                </a:solidFill>
                <a:effectLst/>
                <a:latin typeface="GuardianTextEgyptian"/>
              </a:rPr>
              <a:t>Dr </a:t>
            </a:r>
            <a:r>
              <a:rPr lang="en-US" sz="2400" b="0" i="0" dirty="0" err="1">
                <a:solidFill>
                  <a:srgbClr val="121212"/>
                </a:solidFill>
                <a:effectLst/>
                <a:latin typeface="GuardianTextEgyptian"/>
              </a:rPr>
              <a:t>Friederike</a:t>
            </a:r>
            <a:r>
              <a:rPr lang="en-US" sz="2400" b="0" i="0" dirty="0">
                <a:solidFill>
                  <a:srgbClr val="121212"/>
                </a:solidFill>
                <a:effectLst/>
                <a:latin typeface="GuardianTextEgyptian"/>
              </a:rPr>
              <a:t> Otto, of Imperial College London, said 40C “would have been </a:t>
            </a:r>
            <a:r>
              <a:rPr lang="en-US" sz="2400" b="0" i="1" dirty="0">
                <a:solidFill>
                  <a:srgbClr val="0070C0"/>
                </a:solidFill>
                <a:effectLst/>
                <a:latin typeface="GuardianTextEgyptian"/>
              </a:rPr>
              <a:t>extremely unlikely or virtually impossible </a:t>
            </a:r>
            <a:r>
              <a:rPr lang="en-US" sz="2400" b="0" i="0" dirty="0">
                <a:solidFill>
                  <a:srgbClr val="121212"/>
                </a:solidFill>
                <a:effectLst/>
                <a:latin typeface="GuardianTextEgyptian"/>
              </a:rPr>
              <a:t>without human-caused climate change”</a:t>
            </a:r>
          </a:p>
          <a:p>
            <a:pPr algn="l" fontAlgn="base"/>
            <a:r>
              <a:rPr lang="en-US" sz="2400" b="0" i="0" dirty="0">
                <a:solidFill>
                  <a:srgbClr val="1A1B1B"/>
                </a:solidFill>
                <a:effectLst/>
                <a:latin typeface="Inter"/>
              </a:rPr>
              <a:t>all 10 of the years with the highest average temperatures in the UK have occurred since 2003</a:t>
            </a:r>
          </a:p>
          <a:p>
            <a:pPr algn="l" fontAlgn="base"/>
            <a:r>
              <a:rPr lang="en-US" sz="2400" b="0" i="0" dirty="0">
                <a:solidFill>
                  <a:srgbClr val="1A1B1B"/>
                </a:solidFill>
                <a:effectLst/>
                <a:latin typeface="Inter"/>
              </a:rPr>
              <a:t>Portugal saw six heatwaves from May to October last year.  At one point in 2022, </a:t>
            </a:r>
            <a:r>
              <a:rPr lang="en-US" sz="2400" b="1" i="0" u="none" strike="noStrike" dirty="0">
                <a:effectLst/>
                <a:latin typeface="Inter"/>
                <a:hlinkClick r:id="rId3"/>
              </a:rPr>
              <a:t>nearly all of the country was suffering from 'severe drought'</a:t>
            </a:r>
            <a:r>
              <a:rPr lang="en-US" sz="2400" b="0" i="0" dirty="0">
                <a:solidFill>
                  <a:srgbClr val="1A1B1B"/>
                </a:solidFill>
                <a:effectLst/>
                <a:latin typeface="Inter"/>
              </a:rPr>
              <a:t> conditions</a:t>
            </a:r>
          </a:p>
          <a:p>
            <a:endParaRPr lang="en-IN" dirty="0"/>
          </a:p>
        </p:txBody>
      </p:sp>
    </p:spTree>
    <p:extLst>
      <p:ext uri="{BB962C8B-B14F-4D97-AF65-F5344CB8AC3E}">
        <p14:creationId xmlns:p14="http://schemas.microsoft.com/office/powerpoint/2010/main" val="358563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E7DB-D513-DB5D-0752-33023C87172A}"/>
              </a:ext>
            </a:extLst>
          </p:cNvPr>
          <p:cNvSpPr>
            <a:spLocks noGrp="1"/>
          </p:cNvSpPr>
          <p:nvPr>
            <p:ph type="title"/>
          </p:nvPr>
        </p:nvSpPr>
        <p:spPr>
          <a:xfrm>
            <a:off x="576072" y="226244"/>
            <a:ext cx="10515600" cy="697584"/>
          </a:xfrm>
        </p:spPr>
        <p:txBody>
          <a:bodyPr/>
          <a:lstStyle/>
          <a:p>
            <a:r>
              <a:rPr lang="en-IN" sz="3600" dirty="0"/>
              <a:t>Has Climate Change a role to play?</a:t>
            </a:r>
          </a:p>
        </p:txBody>
      </p:sp>
      <p:sp>
        <p:nvSpPr>
          <p:cNvPr id="3" name="Content Placeholder 2">
            <a:extLst>
              <a:ext uri="{FF2B5EF4-FFF2-40B4-BE49-F238E27FC236}">
                <a16:creationId xmlns:a16="http://schemas.microsoft.com/office/drawing/2014/main" id="{CF9D95D9-A64A-BFEA-9A79-3D14FD1DC2D4}"/>
              </a:ext>
            </a:extLst>
          </p:cNvPr>
          <p:cNvSpPr>
            <a:spLocks noGrp="1"/>
          </p:cNvSpPr>
          <p:nvPr>
            <p:ph idx="1"/>
          </p:nvPr>
        </p:nvSpPr>
        <p:spPr/>
        <p:txBody>
          <a:bodyPr>
            <a:normAutofit fontScale="92500" lnSpcReduction="20000"/>
          </a:bodyPr>
          <a:lstStyle/>
          <a:p>
            <a:pPr algn="l" fontAlgn="base"/>
            <a:r>
              <a:rPr lang="en-US" sz="2800" b="0" i="0" dirty="0">
                <a:solidFill>
                  <a:srgbClr val="121212"/>
                </a:solidFill>
                <a:effectLst/>
                <a:latin typeface="GuardianTextEgyptian"/>
              </a:rPr>
              <a:t>Scientists </a:t>
            </a:r>
            <a:r>
              <a:rPr lang="en-US" sz="2800" b="0" i="0" u="none" strike="noStrike" dirty="0">
                <a:solidFill>
                  <a:srgbClr val="C70000"/>
                </a:solidFill>
                <a:effectLst/>
                <a:latin typeface="GuardianTextEgyptian"/>
                <a:hlinkClick r:id="rId2"/>
              </a:rPr>
              <a:t>told the Guardian</a:t>
            </a:r>
            <a:r>
              <a:rPr lang="en-US" sz="2800" b="0" i="0" dirty="0">
                <a:solidFill>
                  <a:srgbClr val="121212"/>
                </a:solidFill>
                <a:effectLst/>
                <a:latin typeface="GuardianTextEgyptian"/>
              </a:rPr>
              <a:t> that the role of human-caused global heating in such hot weather appeared clear, and research shows that the chances of breaking 40C in the UK without it would be less than 0.1%</a:t>
            </a:r>
          </a:p>
          <a:p>
            <a:pPr algn="l" fontAlgn="base"/>
            <a:r>
              <a:rPr lang="en-US" sz="2800" b="0" i="0" dirty="0">
                <a:solidFill>
                  <a:srgbClr val="121212"/>
                </a:solidFill>
                <a:effectLst/>
                <a:latin typeface="GuardianTextEgyptian"/>
              </a:rPr>
              <a:t>Dr </a:t>
            </a:r>
            <a:r>
              <a:rPr lang="en-US" sz="2800" b="0" i="0" dirty="0" err="1">
                <a:solidFill>
                  <a:srgbClr val="121212"/>
                </a:solidFill>
                <a:effectLst/>
                <a:latin typeface="GuardianTextEgyptian"/>
              </a:rPr>
              <a:t>Friederike</a:t>
            </a:r>
            <a:r>
              <a:rPr lang="en-US" sz="2800" b="0" i="0" dirty="0">
                <a:solidFill>
                  <a:srgbClr val="121212"/>
                </a:solidFill>
                <a:effectLst/>
                <a:latin typeface="GuardianTextEgyptian"/>
              </a:rPr>
              <a:t> Otto, of Imperial College London, said 40C “would have been </a:t>
            </a:r>
            <a:r>
              <a:rPr lang="en-US" sz="2800" b="0" i="1" dirty="0">
                <a:solidFill>
                  <a:srgbClr val="0070C0"/>
                </a:solidFill>
                <a:effectLst/>
                <a:latin typeface="GuardianTextEgyptian"/>
              </a:rPr>
              <a:t>extremely unlikely or virtually impossible </a:t>
            </a:r>
            <a:r>
              <a:rPr lang="en-US" sz="2800" b="0" i="0" dirty="0">
                <a:solidFill>
                  <a:srgbClr val="121212"/>
                </a:solidFill>
                <a:effectLst/>
                <a:latin typeface="GuardianTextEgyptian"/>
              </a:rPr>
              <a:t>without human-caused climate change”</a:t>
            </a:r>
          </a:p>
          <a:p>
            <a:pPr algn="l" fontAlgn="base"/>
            <a:r>
              <a:rPr lang="en-US" sz="2800" b="0" i="0" dirty="0">
                <a:solidFill>
                  <a:srgbClr val="1A1B1B"/>
                </a:solidFill>
                <a:effectLst/>
                <a:latin typeface="Inter"/>
              </a:rPr>
              <a:t>all 10 of the years with the highest average temperatures in the UK have occurred since 2003</a:t>
            </a:r>
          </a:p>
          <a:p>
            <a:pPr algn="l" fontAlgn="base"/>
            <a:r>
              <a:rPr lang="en-US" sz="2800" b="0" i="0" dirty="0">
                <a:solidFill>
                  <a:srgbClr val="1A1B1B"/>
                </a:solidFill>
                <a:effectLst/>
                <a:latin typeface="Inter"/>
              </a:rPr>
              <a:t>Portugal saw six heatwaves from May to October last year.  At one point in 2022, </a:t>
            </a:r>
            <a:r>
              <a:rPr lang="en-US" sz="2800" b="1" i="0" u="none" strike="noStrike" dirty="0">
                <a:effectLst/>
                <a:latin typeface="Inter"/>
                <a:hlinkClick r:id="rId3"/>
              </a:rPr>
              <a:t>nearly all of the country was suffering from 'severe drought'</a:t>
            </a:r>
            <a:r>
              <a:rPr lang="en-US" sz="2800" b="0" i="0" dirty="0">
                <a:solidFill>
                  <a:srgbClr val="1A1B1B"/>
                </a:solidFill>
                <a:effectLst/>
                <a:latin typeface="Inter"/>
              </a:rPr>
              <a:t> conditions</a:t>
            </a:r>
          </a:p>
          <a:p>
            <a:endParaRPr lang="en-IN" dirty="0"/>
          </a:p>
        </p:txBody>
      </p:sp>
      <p:sp>
        <p:nvSpPr>
          <p:cNvPr id="4" name="Date Placeholder 3">
            <a:extLst>
              <a:ext uri="{FF2B5EF4-FFF2-40B4-BE49-F238E27FC236}">
                <a16:creationId xmlns:a16="http://schemas.microsoft.com/office/drawing/2014/main" id="{7EE820C5-6285-FE3F-0442-A202B472D00D}"/>
              </a:ext>
            </a:extLst>
          </p:cNvPr>
          <p:cNvSpPr>
            <a:spLocks noGrp="1"/>
          </p:cNvSpPr>
          <p:nvPr>
            <p:ph type="dt" sz="half" idx="10"/>
          </p:nvPr>
        </p:nvSpPr>
        <p:spPr>
          <a:xfrm>
            <a:off x="176784" y="6464808"/>
            <a:ext cx="1176528" cy="310896"/>
          </a:xfrm>
        </p:spPr>
        <p:txBody>
          <a:bodyPr/>
          <a:lstStyle/>
          <a:p>
            <a:r>
              <a:rPr lang="en-US" dirty="0"/>
              <a:t>Dr Priyankar</a:t>
            </a:r>
          </a:p>
        </p:txBody>
      </p:sp>
      <p:sp>
        <p:nvSpPr>
          <p:cNvPr id="5" name="Footer Placeholder 4">
            <a:extLst>
              <a:ext uri="{FF2B5EF4-FFF2-40B4-BE49-F238E27FC236}">
                <a16:creationId xmlns:a16="http://schemas.microsoft.com/office/drawing/2014/main" id="{DCF0B198-A8FA-C6CA-6F3F-CE47FD270F3B}"/>
              </a:ext>
            </a:extLst>
          </p:cNvPr>
          <p:cNvSpPr>
            <a:spLocks noGrp="1"/>
          </p:cNvSpPr>
          <p:nvPr>
            <p:ph type="ftr" sz="quarter" idx="11"/>
          </p:nvPr>
        </p:nvSpPr>
        <p:spPr/>
        <p:txBody>
          <a:bodyPr/>
          <a:lstStyle/>
          <a:p>
            <a:r>
              <a:rPr lang="en-US" dirty="0" err="1"/>
              <a:t>Cimate</a:t>
            </a:r>
            <a:r>
              <a:rPr lang="en-US" dirty="0"/>
              <a:t> change &amp; VAs</a:t>
            </a:r>
          </a:p>
        </p:txBody>
      </p:sp>
      <p:sp>
        <p:nvSpPr>
          <p:cNvPr id="6" name="Slide Number Placeholder 5">
            <a:extLst>
              <a:ext uri="{FF2B5EF4-FFF2-40B4-BE49-F238E27FC236}">
                <a16:creationId xmlns:a16="http://schemas.microsoft.com/office/drawing/2014/main" id="{90022431-7EA6-D6EA-95CF-204192670A02}"/>
              </a:ext>
            </a:extLst>
          </p:cNvPr>
          <p:cNvSpPr>
            <a:spLocks noGrp="1"/>
          </p:cNvSpPr>
          <p:nvPr>
            <p:ph type="sldNum" sz="quarter" idx="12"/>
          </p:nvPr>
        </p:nvSpPr>
        <p:spPr/>
        <p:txBody>
          <a:bodyPr/>
          <a:lstStyle/>
          <a:p>
            <a:fld id="{58FB4751-880F-D840-AAA9-3A15815CC996}" type="slidenum">
              <a:rPr lang="en-US" smtClean="0"/>
              <a:t>12</a:t>
            </a:fld>
            <a:endParaRPr lang="en-US" dirty="0"/>
          </a:p>
        </p:txBody>
      </p:sp>
    </p:spTree>
    <p:extLst>
      <p:ext uri="{BB962C8B-B14F-4D97-AF65-F5344CB8AC3E}">
        <p14:creationId xmlns:p14="http://schemas.microsoft.com/office/powerpoint/2010/main" val="3547232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181ACE-7964-38D7-6B2E-787EE8A80C92}"/>
              </a:ext>
            </a:extLst>
          </p:cNvPr>
          <p:cNvSpPr>
            <a:spLocks noGrp="1"/>
          </p:cNvSpPr>
          <p:nvPr>
            <p:ph type="body" sz="half" idx="2"/>
          </p:nvPr>
        </p:nvSpPr>
        <p:spPr>
          <a:xfrm>
            <a:off x="576072" y="1216059"/>
            <a:ext cx="4572000" cy="4802342"/>
          </a:xfrm>
        </p:spPr>
        <p:txBody>
          <a:bodyPr/>
          <a:lstStyle/>
          <a:p>
            <a:r>
              <a:rPr lang="en-US" b="0" i="1" dirty="0">
                <a:solidFill>
                  <a:srgbClr val="1A1B1B"/>
                </a:solidFill>
                <a:effectLst/>
                <a:latin typeface="Trebuchet MS" panose="020B0603020202020204" pitchFamily="34" charset="0"/>
              </a:rPr>
              <a:t>People walk around the remains of the church of Sant Roma de Sau as it emerges from the low waters of the Sau Reservoir, north of Barcelona, Spain</a:t>
            </a:r>
          </a:p>
          <a:p>
            <a:endParaRPr lang="en-US" i="1" dirty="0">
              <a:solidFill>
                <a:srgbClr val="1A1B1B"/>
              </a:solidFill>
              <a:latin typeface="Trebuchet MS" panose="020B0603020202020204" pitchFamily="34" charset="0"/>
            </a:endParaRPr>
          </a:p>
          <a:p>
            <a:r>
              <a:rPr lang="en-US" b="0" i="0" dirty="0">
                <a:solidFill>
                  <a:srgbClr val="1A1B1B"/>
                </a:solidFill>
                <a:effectLst/>
                <a:latin typeface="Trebuchet MS" panose="020B0603020202020204" pitchFamily="34" charset="0"/>
              </a:rPr>
              <a:t>Spain saw repeated heatwaves from May to October 2022 with some “extremely warm” months. It has left levels in reservoirs low causing </a:t>
            </a:r>
            <a:r>
              <a:rPr lang="en-US" b="1" i="0" u="none" strike="noStrike" dirty="0">
                <a:effectLst/>
                <a:latin typeface="Trebuchet MS" panose="020B0603020202020204" pitchFamily="34" charset="0"/>
                <a:hlinkClick r:id="rId2"/>
              </a:rPr>
              <a:t>Barcelona and parts of Catalonia to impose water restrictions</a:t>
            </a:r>
            <a:r>
              <a:rPr lang="en-US" b="0" i="0" dirty="0">
                <a:solidFill>
                  <a:srgbClr val="1A1B1B"/>
                </a:solidFill>
                <a:effectLst/>
                <a:latin typeface="Trebuchet MS" panose="020B0603020202020204" pitchFamily="34" charset="0"/>
              </a:rPr>
              <a:t> due to </a:t>
            </a:r>
            <a:r>
              <a:rPr lang="en-US" b="0" i="0" dirty="0">
                <a:solidFill>
                  <a:srgbClr val="1A1B1B"/>
                </a:solidFill>
                <a:effectLst/>
                <a:latin typeface="Inter"/>
              </a:rPr>
              <a:t>a lack of rain</a:t>
            </a:r>
            <a:endParaRPr lang="en-IN" dirty="0"/>
          </a:p>
        </p:txBody>
      </p:sp>
      <p:sp>
        <p:nvSpPr>
          <p:cNvPr id="7" name="Slide Number Placeholder 6">
            <a:extLst>
              <a:ext uri="{FF2B5EF4-FFF2-40B4-BE49-F238E27FC236}">
                <a16:creationId xmlns:a16="http://schemas.microsoft.com/office/drawing/2014/main" id="{FA62D012-1335-4831-77D6-21CFE2CEBB51}"/>
              </a:ext>
            </a:extLst>
          </p:cNvPr>
          <p:cNvSpPr>
            <a:spLocks noGrp="1"/>
          </p:cNvSpPr>
          <p:nvPr>
            <p:ph type="sldNum" sz="quarter" idx="12"/>
          </p:nvPr>
        </p:nvSpPr>
        <p:spPr/>
        <p:txBody>
          <a:bodyPr/>
          <a:lstStyle/>
          <a:p>
            <a:fld id="{58FB4751-880F-D840-AAA9-3A15815CC996}" type="slidenum">
              <a:rPr lang="en-US" smtClean="0"/>
              <a:t>13</a:t>
            </a:fld>
            <a:endParaRPr lang="en-US" dirty="0"/>
          </a:p>
        </p:txBody>
      </p:sp>
      <p:pic>
        <p:nvPicPr>
          <p:cNvPr id="14" name="Picture Placeholder 13">
            <a:extLst>
              <a:ext uri="{FF2B5EF4-FFF2-40B4-BE49-F238E27FC236}">
                <a16:creationId xmlns:a16="http://schemas.microsoft.com/office/drawing/2014/main" id="{278FE515-E0FA-FA4B-6CB3-DF3860E06208}"/>
              </a:ext>
            </a:extLst>
          </p:cNvPr>
          <p:cNvPicPr>
            <a:picLocks noGrp="1" noChangeAspect="1"/>
          </p:cNvPicPr>
          <p:nvPr>
            <p:ph type="pic" idx="1"/>
          </p:nvPr>
        </p:nvPicPr>
        <p:blipFill>
          <a:blip r:embed="rId3"/>
          <a:srcRect l="26683" r="26683"/>
          <a:stretch>
            <a:fillRect/>
          </a:stretch>
        </p:blipFill>
        <p:spPr>
          <a:xfrm>
            <a:off x="5326145" y="320511"/>
            <a:ext cx="6865856" cy="5901180"/>
          </a:xfrm>
          <a:prstGeom prst="rect">
            <a:avLst/>
          </a:prstGeom>
        </p:spPr>
      </p:pic>
    </p:spTree>
    <p:extLst>
      <p:ext uri="{BB962C8B-B14F-4D97-AF65-F5344CB8AC3E}">
        <p14:creationId xmlns:p14="http://schemas.microsoft.com/office/powerpoint/2010/main" val="408875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15E0B75A-D488-096F-3C00-7FAF8494C411}"/>
              </a:ext>
            </a:extLst>
          </p:cNvPr>
          <p:cNvPicPr>
            <a:picLocks noGrp="1" noChangeAspect="1"/>
          </p:cNvPicPr>
          <p:nvPr>
            <p:ph sz="half" idx="2"/>
          </p:nvPr>
        </p:nvPicPr>
        <p:blipFill>
          <a:blip r:embed="rId3"/>
          <a:stretch>
            <a:fillRect/>
          </a:stretch>
        </p:blipFill>
        <p:spPr>
          <a:xfrm>
            <a:off x="7503737" y="155226"/>
            <a:ext cx="4688264" cy="6019331"/>
          </a:xfrm>
        </p:spPr>
      </p:pic>
      <p:sp>
        <p:nvSpPr>
          <p:cNvPr id="6" name="Slide Number Placeholder 5">
            <a:extLst>
              <a:ext uri="{FF2B5EF4-FFF2-40B4-BE49-F238E27FC236}">
                <a16:creationId xmlns:a16="http://schemas.microsoft.com/office/drawing/2014/main" id="{96C07011-53AA-566A-3DAD-9B8049BB9F73}"/>
              </a:ext>
            </a:extLst>
          </p:cNvPr>
          <p:cNvSpPr>
            <a:spLocks noGrp="1"/>
          </p:cNvSpPr>
          <p:nvPr>
            <p:ph type="sldNum" sz="quarter" idx="12"/>
          </p:nvPr>
        </p:nvSpPr>
        <p:spPr/>
        <p:txBody>
          <a:bodyPr/>
          <a:lstStyle/>
          <a:p>
            <a:fld id="{58FB4751-880F-D840-AAA9-3A15815CC996}" type="slidenum">
              <a:rPr lang="en-US" smtClean="0"/>
              <a:t>14</a:t>
            </a:fld>
            <a:endParaRPr lang="en-US" dirty="0"/>
          </a:p>
        </p:txBody>
      </p:sp>
      <p:pic>
        <p:nvPicPr>
          <p:cNvPr id="13" name="Content Placeholder 12">
            <a:extLst>
              <a:ext uri="{FF2B5EF4-FFF2-40B4-BE49-F238E27FC236}">
                <a16:creationId xmlns:a16="http://schemas.microsoft.com/office/drawing/2014/main" id="{C05937B9-132E-DAF0-033C-4AB17D4356C4}"/>
              </a:ext>
            </a:extLst>
          </p:cNvPr>
          <p:cNvPicPr>
            <a:picLocks noGrp="1" noChangeAspect="1"/>
          </p:cNvPicPr>
          <p:nvPr>
            <p:ph sz="half" idx="1"/>
          </p:nvPr>
        </p:nvPicPr>
        <p:blipFill>
          <a:blip r:embed="rId4"/>
          <a:stretch>
            <a:fillRect/>
          </a:stretch>
        </p:blipFill>
        <p:spPr>
          <a:xfrm>
            <a:off x="-1" y="235670"/>
            <a:ext cx="6664751" cy="5644665"/>
          </a:xfrm>
        </p:spPr>
      </p:pic>
    </p:spTree>
    <p:extLst>
      <p:ext uri="{BB962C8B-B14F-4D97-AF65-F5344CB8AC3E}">
        <p14:creationId xmlns:p14="http://schemas.microsoft.com/office/powerpoint/2010/main" val="3552129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BC0359-CB6B-0F30-1924-7A6DF735230B}"/>
              </a:ext>
            </a:extLst>
          </p:cNvPr>
          <p:cNvSpPr>
            <a:spLocks noGrp="1"/>
          </p:cNvSpPr>
          <p:nvPr>
            <p:ph type="sldNum" sz="quarter" idx="12"/>
          </p:nvPr>
        </p:nvSpPr>
        <p:spPr/>
        <p:txBody>
          <a:bodyPr/>
          <a:lstStyle/>
          <a:p>
            <a:fld id="{58FB4751-880F-D840-AAA9-3A15815CC996}" type="slidenum">
              <a:rPr lang="en-US" smtClean="0"/>
              <a:t>15</a:t>
            </a:fld>
            <a:endParaRPr lang="en-US" dirty="0"/>
          </a:p>
        </p:txBody>
      </p:sp>
      <p:sp>
        <p:nvSpPr>
          <p:cNvPr id="5" name="Text Placeholder 4">
            <a:extLst>
              <a:ext uri="{FF2B5EF4-FFF2-40B4-BE49-F238E27FC236}">
                <a16:creationId xmlns:a16="http://schemas.microsoft.com/office/drawing/2014/main" id="{4C8F936F-F66E-A59F-3E80-F8AAE0168EA5}"/>
              </a:ext>
            </a:extLst>
          </p:cNvPr>
          <p:cNvSpPr>
            <a:spLocks noGrp="1"/>
          </p:cNvSpPr>
          <p:nvPr>
            <p:ph type="body" sz="quarter" idx="13"/>
          </p:nvPr>
        </p:nvSpPr>
        <p:spPr/>
        <p:txBody>
          <a:bodyPr>
            <a:normAutofit/>
          </a:bodyPr>
          <a:lstStyle/>
          <a:p>
            <a:r>
              <a:rPr lang="en-IN" sz="2800" dirty="0">
                <a:latin typeface="Trebuchet MS" panose="020B0603020202020204" pitchFamily="34" charset="0"/>
              </a:rPr>
              <a:t>This monument is to acknowledge that we know what is happening and what needs to be done. Only </a:t>
            </a:r>
            <a:r>
              <a:rPr lang="en-IN" sz="2800" dirty="0">
                <a:solidFill>
                  <a:schemeClr val="accent1">
                    <a:lumMod val="50000"/>
                  </a:schemeClr>
                </a:solidFill>
                <a:latin typeface="Trebuchet MS" panose="020B0603020202020204" pitchFamily="34" charset="0"/>
              </a:rPr>
              <a:t>you</a:t>
            </a:r>
            <a:r>
              <a:rPr lang="en-IN" sz="2800" dirty="0">
                <a:latin typeface="Trebuchet MS" panose="020B0603020202020204" pitchFamily="34" charset="0"/>
              </a:rPr>
              <a:t> know if we did it.</a:t>
            </a:r>
          </a:p>
        </p:txBody>
      </p:sp>
    </p:spTree>
    <p:extLst>
      <p:ext uri="{BB962C8B-B14F-4D97-AF65-F5344CB8AC3E}">
        <p14:creationId xmlns:p14="http://schemas.microsoft.com/office/powerpoint/2010/main" val="2204434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FA42-466C-880B-2E4C-9AA71E8383DA}"/>
              </a:ext>
            </a:extLst>
          </p:cNvPr>
          <p:cNvSpPr>
            <a:spLocks noGrp="1"/>
          </p:cNvSpPr>
          <p:nvPr>
            <p:ph type="title"/>
          </p:nvPr>
        </p:nvSpPr>
        <p:spPr>
          <a:xfrm>
            <a:off x="576071" y="82296"/>
            <a:ext cx="5343962" cy="1539114"/>
          </a:xfrm>
        </p:spPr>
        <p:txBody>
          <a:bodyPr/>
          <a:lstStyle/>
          <a:p>
            <a:r>
              <a:rPr lang="en-IN" sz="3200" dirty="0"/>
              <a:t>Funeral march for the </a:t>
            </a:r>
            <a:r>
              <a:rPr lang="en-IN" sz="3200" dirty="0" err="1"/>
              <a:t>Pizol</a:t>
            </a:r>
            <a:r>
              <a:rPr lang="en-IN" sz="3200" dirty="0"/>
              <a:t> glacier in eastern Switzerland</a:t>
            </a:r>
          </a:p>
        </p:txBody>
      </p:sp>
      <p:sp>
        <p:nvSpPr>
          <p:cNvPr id="3" name="Text Placeholder 2">
            <a:extLst>
              <a:ext uri="{FF2B5EF4-FFF2-40B4-BE49-F238E27FC236}">
                <a16:creationId xmlns:a16="http://schemas.microsoft.com/office/drawing/2014/main" id="{58D9CE77-C7D0-D2BC-48BF-F1864C059F0E}"/>
              </a:ext>
            </a:extLst>
          </p:cNvPr>
          <p:cNvSpPr>
            <a:spLocks noGrp="1"/>
          </p:cNvSpPr>
          <p:nvPr>
            <p:ph type="body" sz="half" idx="2"/>
          </p:nvPr>
        </p:nvSpPr>
        <p:spPr>
          <a:xfrm>
            <a:off x="576072" y="1621411"/>
            <a:ext cx="4572000" cy="4396990"/>
          </a:xfrm>
        </p:spPr>
        <p:txBody>
          <a:bodyPr/>
          <a:lstStyle/>
          <a:p>
            <a:pPr algn="l"/>
            <a:r>
              <a:rPr lang="en-US" b="0" i="0" dirty="0">
                <a:solidFill>
                  <a:srgbClr val="2F2F2F"/>
                </a:solidFill>
                <a:effectLst/>
                <a:latin typeface="Helvetica Neue Roman"/>
              </a:rPr>
              <a:t>Scientists say the alpine ice flow has </a:t>
            </a:r>
            <a:r>
              <a:rPr lang="en-US" b="1" i="0" dirty="0">
                <a:solidFill>
                  <a:srgbClr val="2F2F2F"/>
                </a:solidFill>
                <a:effectLst/>
                <a:latin typeface="Helvetica Neue Roman"/>
              </a:rPr>
              <a:t>lost over 80% of its volume</a:t>
            </a:r>
            <a:r>
              <a:rPr lang="en-US" b="0" i="0" dirty="0">
                <a:solidFill>
                  <a:srgbClr val="2F2F2F"/>
                </a:solidFill>
                <a:effectLst/>
                <a:latin typeface="Helvetica Neue Roman"/>
              </a:rPr>
              <a:t> since 2006 and can no longer be classified as a glacier</a:t>
            </a:r>
          </a:p>
          <a:p>
            <a:pPr algn="l"/>
            <a:endParaRPr lang="en-US" b="0" i="0" dirty="0">
              <a:solidFill>
                <a:srgbClr val="2F2F2F"/>
              </a:solidFill>
              <a:effectLst/>
              <a:latin typeface="Helvetica Neue Roman"/>
            </a:endParaRPr>
          </a:p>
          <a:p>
            <a:pPr algn="l"/>
            <a:r>
              <a:rPr lang="en-US" b="0" i="0" dirty="0">
                <a:solidFill>
                  <a:srgbClr val="2F2F2F"/>
                </a:solidFill>
                <a:effectLst/>
                <a:latin typeface="Helvetica Neue Roman"/>
              </a:rPr>
              <a:t>It’s the </a:t>
            </a:r>
            <a:r>
              <a:rPr lang="en-US" b="1" i="0" dirty="0">
                <a:solidFill>
                  <a:srgbClr val="2F2F2F"/>
                </a:solidFill>
                <a:effectLst/>
                <a:latin typeface="Helvetica Neue Roman"/>
              </a:rPr>
              <a:t>second public funeral </a:t>
            </a:r>
            <a:r>
              <a:rPr lang="en-US" b="0" i="0" dirty="0">
                <a:solidFill>
                  <a:srgbClr val="2F2F2F"/>
                </a:solidFill>
                <a:effectLst/>
                <a:latin typeface="Helvetica Neue Roman"/>
              </a:rPr>
              <a:t>held for a glacier in 2019, following the mourning of </a:t>
            </a:r>
            <a:r>
              <a:rPr lang="en-US" b="1" i="0" dirty="0" err="1">
                <a:solidFill>
                  <a:srgbClr val="0070C0"/>
                </a:solidFill>
                <a:effectLst/>
                <a:latin typeface="Helvetica Neue Roman"/>
              </a:rPr>
              <a:t>Okjokull</a:t>
            </a:r>
            <a:r>
              <a:rPr lang="en-US" b="0" i="0" dirty="0">
                <a:solidFill>
                  <a:srgbClr val="2F2F2F"/>
                </a:solidFill>
                <a:effectLst/>
                <a:latin typeface="Helvetica Neue Roman"/>
              </a:rPr>
              <a:t> – </a:t>
            </a:r>
            <a:r>
              <a:rPr lang="en-US" b="1" i="0" u="sng" dirty="0">
                <a:solidFill>
                  <a:srgbClr val="0F8049"/>
                </a:solidFill>
                <a:effectLst/>
                <a:latin typeface="Helvetica Neue Roman"/>
                <a:hlinkClick r:id="rId3"/>
              </a:rPr>
              <a:t>the first of Iceland’s glaciers lost to climate change</a:t>
            </a:r>
            <a:endParaRPr lang="en-US" u="sng" dirty="0">
              <a:solidFill>
                <a:srgbClr val="2F2F2F"/>
              </a:solidFill>
              <a:latin typeface="Helvetica Neue Roman"/>
            </a:endParaRPr>
          </a:p>
          <a:p>
            <a:pPr algn="l"/>
            <a:endParaRPr lang="en-US" b="0" i="0" u="sng" dirty="0">
              <a:solidFill>
                <a:srgbClr val="2F2F2F"/>
              </a:solidFill>
              <a:effectLst/>
              <a:latin typeface="Helvetica Neue Roman"/>
            </a:endParaRPr>
          </a:p>
          <a:p>
            <a:pPr algn="l"/>
            <a:endParaRPr lang="en-US" b="0" i="0" dirty="0">
              <a:solidFill>
                <a:srgbClr val="2F2F2F"/>
              </a:solidFill>
              <a:effectLst/>
              <a:latin typeface="Helvetica Neue Roman"/>
            </a:endParaRPr>
          </a:p>
          <a:p>
            <a:pPr algn="l"/>
            <a:r>
              <a:rPr lang="en-US" b="0" i="0" dirty="0">
                <a:solidFill>
                  <a:srgbClr val="2F2F2F"/>
                </a:solidFill>
                <a:effectLst/>
                <a:latin typeface="Helvetica Neue Roman"/>
              </a:rPr>
              <a:t>Guests, including Iceland’s Prime Minister, were warned the funeral was likely the first of many,</a:t>
            </a:r>
          </a:p>
          <a:p>
            <a:endParaRPr lang="en-IN" dirty="0"/>
          </a:p>
        </p:txBody>
      </p:sp>
      <p:pic>
        <p:nvPicPr>
          <p:cNvPr id="8" name="Picture Placeholder 7">
            <a:extLst>
              <a:ext uri="{FF2B5EF4-FFF2-40B4-BE49-F238E27FC236}">
                <a16:creationId xmlns:a16="http://schemas.microsoft.com/office/drawing/2014/main" id="{9EDAFB18-8F0B-B1C8-4A99-4147169FDEE7}"/>
              </a:ext>
            </a:extLst>
          </p:cNvPr>
          <p:cNvPicPr>
            <a:picLocks noGrp="1" noChangeAspect="1"/>
          </p:cNvPicPr>
          <p:nvPr>
            <p:ph type="pic" idx="1"/>
          </p:nvPr>
        </p:nvPicPr>
        <p:blipFill>
          <a:blip r:embed="rId4"/>
          <a:srcRect l="25768" r="25768"/>
          <a:stretch>
            <a:fillRect/>
          </a:stretch>
        </p:blipFill>
        <p:spPr>
          <a:xfrm>
            <a:off x="6193411" y="0"/>
            <a:ext cx="5998590" cy="6297105"/>
          </a:xfrm>
          <a:prstGeom prst="rect">
            <a:avLst/>
          </a:prstGeom>
        </p:spPr>
      </p:pic>
      <p:sp>
        <p:nvSpPr>
          <p:cNvPr id="5" name="Date Placeholder 4">
            <a:extLst>
              <a:ext uri="{FF2B5EF4-FFF2-40B4-BE49-F238E27FC236}">
                <a16:creationId xmlns:a16="http://schemas.microsoft.com/office/drawing/2014/main" id="{595D738B-35EC-644C-90E6-44F7CFBD65E6}"/>
              </a:ext>
            </a:extLst>
          </p:cNvPr>
          <p:cNvSpPr>
            <a:spLocks noGrp="1"/>
          </p:cNvSpPr>
          <p:nvPr>
            <p:ph type="dt" sz="half" idx="10"/>
          </p:nvPr>
        </p:nvSpPr>
        <p:spPr>
          <a:xfrm>
            <a:off x="0" y="6464808"/>
            <a:ext cx="1353312" cy="310896"/>
          </a:xfrm>
        </p:spPr>
        <p:txBody>
          <a:bodyPr/>
          <a:lstStyle/>
          <a:p>
            <a:r>
              <a:rPr lang="en-US" dirty="0"/>
              <a:t>Dr Priyankar</a:t>
            </a:r>
          </a:p>
          <a:p>
            <a:endParaRPr lang="en-US" dirty="0"/>
          </a:p>
        </p:txBody>
      </p:sp>
      <p:sp>
        <p:nvSpPr>
          <p:cNvPr id="7" name="Slide Number Placeholder 6">
            <a:extLst>
              <a:ext uri="{FF2B5EF4-FFF2-40B4-BE49-F238E27FC236}">
                <a16:creationId xmlns:a16="http://schemas.microsoft.com/office/drawing/2014/main" id="{48D00C54-7ABC-71DC-080C-2703CCC05EB9}"/>
              </a:ext>
            </a:extLst>
          </p:cNvPr>
          <p:cNvSpPr>
            <a:spLocks noGrp="1"/>
          </p:cNvSpPr>
          <p:nvPr>
            <p:ph type="sldNum" sz="quarter" idx="12"/>
          </p:nvPr>
        </p:nvSpPr>
        <p:spPr/>
        <p:txBody>
          <a:bodyPr/>
          <a:lstStyle/>
          <a:p>
            <a:fld id="{58FB4751-880F-D840-AAA9-3A15815CC996}" type="slidenum">
              <a:rPr lang="en-US" smtClean="0"/>
              <a:t>16</a:t>
            </a:fld>
            <a:endParaRPr lang="en-US" dirty="0"/>
          </a:p>
        </p:txBody>
      </p:sp>
    </p:spTree>
    <p:extLst>
      <p:ext uri="{BB962C8B-B14F-4D97-AF65-F5344CB8AC3E}">
        <p14:creationId xmlns:p14="http://schemas.microsoft.com/office/powerpoint/2010/main" val="3796868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7DF2E-FD91-382B-76CB-E56A3A961FC2}"/>
              </a:ext>
            </a:extLst>
          </p:cNvPr>
          <p:cNvSpPr>
            <a:spLocks noGrp="1"/>
          </p:cNvSpPr>
          <p:nvPr>
            <p:ph type="body" sz="half" idx="2"/>
          </p:nvPr>
        </p:nvSpPr>
        <p:spPr>
          <a:xfrm>
            <a:off x="84841" y="1947671"/>
            <a:ext cx="6011159" cy="4226885"/>
          </a:xfrm>
        </p:spPr>
        <p:txBody>
          <a:bodyPr/>
          <a:lstStyle/>
          <a:p>
            <a:r>
              <a:rPr lang="en-US" b="0" i="0" dirty="0">
                <a:solidFill>
                  <a:srgbClr val="424242"/>
                </a:solidFill>
                <a:effectLst/>
                <a:latin typeface="Lato" panose="020F0502020204030203" pitchFamily="34" charset="0"/>
              </a:rPr>
              <a:t>“…but to link it to climate change, one will have to assess data over time,”  </a:t>
            </a:r>
          </a:p>
          <a:p>
            <a:r>
              <a:rPr lang="en-US" b="0" i="0" dirty="0">
                <a:solidFill>
                  <a:srgbClr val="424242"/>
                </a:solidFill>
                <a:effectLst/>
                <a:latin typeface="Lato" panose="020F0502020204030203" pitchFamily="34" charset="0"/>
              </a:rPr>
              <a:t> </a:t>
            </a:r>
            <a:r>
              <a:rPr lang="en-US" dirty="0">
                <a:solidFill>
                  <a:srgbClr val="424242"/>
                </a:solidFill>
                <a:latin typeface="Lato" panose="020F0502020204030203" pitchFamily="34" charset="0"/>
              </a:rPr>
              <a:t>R</a:t>
            </a:r>
            <a:r>
              <a:rPr lang="en-US" b="0" i="0" dirty="0">
                <a:solidFill>
                  <a:srgbClr val="424242"/>
                </a:solidFill>
                <a:effectLst/>
                <a:latin typeface="Lato" panose="020F0502020204030203" pitchFamily="34" charset="0"/>
              </a:rPr>
              <a:t> K </a:t>
            </a:r>
            <a:r>
              <a:rPr lang="en-US" b="0" i="0" dirty="0" err="1">
                <a:solidFill>
                  <a:srgbClr val="424242"/>
                </a:solidFill>
                <a:effectLst/>
                <a:latin typeface="Lato" panose="020F0502020204030203" pitchFamily="34" charset="0"/>
              </a:rPr>
              <a:t>Jenamani</a:t>
            </a:r>
            <a:r>
              <a:rPr lang="en-US" b="0" i="0" dirty="0">
                <a:solidFill>
                  <a:srgbClr val="424242"/>
                </a:solidFill>
                <a:effectLst/>
                <a:latin typeface="Lato" panose="020F0502020204030203" pitchFamily="34" charset="0"/>
              </a:rPr>
              <a:t>, scientist at IMD</a:t>
            </a:r>
            <a:endParaRPr lang="en-IN" dirty="0"/>
          </a:p>
        </p:txBody>
      </p:sp>
      <p:sp>
        <p:nvSpPr>
          <p:cNvPr id="5" name="Slide Number Placeholder 4">
            <a:extLst>
              <a:ext uri="{FF2B5EF4-FFF2-40B4-BE49-F238E27FC236}">
                <a16:creationId xmlns:a16="http://schemas.microsoft.com/office/drawing/2014/main" id="{359448E0-A074-07E6-446A-78DBC15C9EE3}"/>
              </a:ext>
            </a:extLst>
          </p:cNvPr>
          <p:cNvSpPr>
            <a:spLocks noGrp="1"/>
          </p:cNvSpPr>
          <p:nvPr>
            <p:ph type="sldNum" sz="quarter" idx="12"/>
          </p:nvPr>
        </p:nvSpPr>
        <p:spPr/>
        <p:txBody>
          <a:bodyPr/>
          <a:lstStyle/>
          <a:p>
            <a:fld id="{58FB4751-880F-D840-AAA9-3A15815CC996}" type="slidenum">
              <a:rPr lang="en-US" smtClean="0"/>
              <a:t>17</a:t>
            </a:fld>
            <a:endParaRPr lang="en-US" dirty="0"/>
          </a:p>
        </p:txBody>
      </p:sp>
      <p:sp>
        <p:nvSpPr>
          <p:cNvPr id="6" name="Title 5">
            <a:extLst>
              <a:ext uri="{FF2B5EF4-FFF2-40B4-BE49-F238E27FC236}">
                <a16:creationId xmlns:a16="http://schemas.microsoft.com/office/drawing/2014/main" id="{5FF15B55-8DD4-77FB-0DF8-A5224960154D}"/>
              </a:ext>
            </a:extLst>
          </p:cNvPr>
          <p:cNvSpPr>
            <a:spLocks noGrp="1"/>
          </p:cNvSpPr>
          <p:nvPr>
            <p:ph type="title"/>
          </p:nvPr>
        </p:nvSpPr>
        <p:spPr>
          <a:xfrm>
            <a:off x="576071" y="414779"/>
            <a:ext cx="5409950" cy="1291473"/>
          </a:xfrm>
        </p:spPr>
        <p:txBody>
          <a:bodyPr/>
          <a:lstStyle/>
          <a:p>
            <a:r>
              <a:rPr lang="en-US" sz="2400" b="1" i="0" u="none" strike="noStrike" dirty="0">
                <a:solidFill>
                  <a:srgbClr val="000000"/>
                </a:solidFill>
                <a:effectLst/>
                <a:latin typeface="+mn-lt"/>
              </a:rPr>
              <a:t>2021: The year when Delhi broke a weather record every month</a:t>
            </a:r>
            <a:br>
              <a:rPr lang="en-US" sz="1000" b="1" i="0" u="none" strike="noStrike" dirty="0">
                <a:solidFill>
                  <a:srgbClr val="000000"/>
                </a:solidFill>
                <a:effectLst/>
                <a:latin typeface="Lato" panose="020F0502020204030203" pitchFamily="34" charset="0"/>
              </a:rPr>
            </a:br>
            <a:endParaRPr lang="en-IN" sz="2400" dirty="0"/>
          </a:p>
        </p:txBody>
      </p:sp>
      <p:pic>
        <p:nvPicPr>
          <p:cNvPr id="8" name="Picture Placeholder 7">
            <a:extLst>
              <a:ext uri="{FF2B5EF4-FFF2-40B4-BE49-F238E27FC236}">
                <a16:creationId xmlns:a16="http://schemas.microsoft.com/office/drawing/2014/main" id="{E65A5E43-C913-7B4B-D989-5CE90DB7A996}"/>
              </a:ext>
            </a:extLst>
          </p:cNvPr>
          <p:cNvPicPr>
            <a:picLocks noGrp="1" noChangeAspect="1"/>
          </p:cNvPicPr>
          <p:nvPr>
            <p:ph type="pic" idx="1"/>
          </p:nvPr>
        </p:nvPicPr>
        <p:blipFill>
          <a:blip r:embed="rId2"/>
          <a:srcRect l="24307" r="24307"/>
          <a:stretch>
            <a:fillRect/>
          </a:stretch>
        </p:blipFill>
        <p:spPr>
          <a:xfrm>
            <a:off x="6646863" y="-9524"/>
            <a:ext cx="5319929" cy="5816436"/>
          </a:xfrm>
          <a:prstGeom prst="rect">
            <a:avLst/>
          </a:prstGeom>
        </p:spPr>
      </p:pic>
    </p:spTree>
    <p:extLst>
      <p:ext uri="{BB962C8B-B14F-4D97-AF65-F5344CB8AC3E}">
        <p14:creationId xmlns:p14="http://schemas.microsoft.com/office/powerpoint/2010/main" val="3111107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93DB-C354-FA83-79BE-DE4B69F03150}"/>
              </a:ext>
            </a:extLst>
          </p:cNvPr>
          <p:cNvSpPr>
            <a:spLocks noGrp="1"/>
          </p:cNvSpPr>
          <p:nvPr>
            <p:ph type="title"/>
          </p:nvPr>
        </p:nvSpPr>
        <p:spPr>
          <a:xfrm>
            <a:off x="576072" y="82296"/>
            <a:ext cx="10515600" cy="737836"/>
          </a:xfrm>
        </p:spPr>
        <p:txBody>
          <a:bodyPr/>
          <a:lstStyle/>
          <a:p>
            <a:pPr algn="ctr"/>
            <a:r>
              <a:rPr lang="en-IN" dirty="0"/>
              <a:t>Highlights Delhi weather ‘21</a:t>
            </a:r>
          </a:p>
        </p:txBody>
      </p:sp>
      <p:sp>
        <p:nvSpPr>
          <p:cNvPr id="3" name="Content Placeholder 2">
            <a:extLst>
              <a:ext uri="{FF2B5EF4-FFF2-40B4-BE49-F238E27FC236}">
                <a16:creationId xmlns:a16="http://schemas.microsoft.com/office/drawing/2014/main" id="{BE9204AC-DC96-2576-CD36-FB54A4C3A57E}"/>
              </a:ext>
            </a:extLst>
          </p:cNvPr>
          <p:cNvSpPr>
            <a:spLocks noGrp="1"/>
          </p:cNvSpPr>
          <p:nvPr>
            <p:ph idx="1"/>
          </p:nvPr>
        </p:nvSpPr>
        <p:spPr>
          <a:xfrm>
            <a:off x="576072" y="1008668"/>
            <a:ext cx="9363456" cy="4770340"/>
          </a:xfrm>
        </p:spPr>
        <p:txBody>
          <a:bodyPr>
            <a:normAutofit/>
          </a:bodyPr>
          <a:lstStyle/>
          <a:p>
            <a:r>
              <a:rPr lang="en-IN" dirty="0"/>
              <a:t>Jan: highest number of cold wave days, highest rainfall</a:t>
            </a:r>
          </a:p>
          <a:p>
            <a:r>
              <a:rPr lang="en-IN" dirty="0"/>
              <a:t>Feb: </a:t>
            </a:r>
            <a:r>
              <a:rPr lang="en-US" b="0" i="0" dirty="0">
                <a:solidFill>
                  <a:srgbClr val="424242"/>
                </a:solidFill>
                <a:effectLst/>
              </a:rPr>
              <a:t>second warmest February in the last 120 years, behind only 2006 </a:t>
            </a:r>
          </a:p>
          <a:p>
            <a:r>
              <a:rPr lang="en-IN" dirty="0"/>
              <a:t>Mar: Max temp 40.1 Celsius, 8 </a:t>
            </a:r>
            <a:r>
              <a:rPr lang="en-IN" dirty="0" err="1"/>
              <a:t>deg</a:t>
            </a:r>
            <a:r>
              <a:rPr lang="en-IN" dirty="0"/>
              <a:t> above normal</a:t>
            </a:r>
          </a:p>
          <a:p>
            <a:r>
              <a:rPr lang="en-IN" dirty="0"/>
              <a:t>May: Cyclone </a:t>
            </a:r>
            <a:r>
              <a:rPr lang="en-IN" dirty="0" err="1"/>
              <a:t>Tauktae</a:t>
            </a:r>
            <a:r>
              <a:rPr lang="en-IN" dirty="0"/>
              <a:t> highest single day rainfall</a:t>
            </a:r>
          </a:p>
          <a:p>
            <a:r>
              <a:rPr lang="en-IN" dirty="0"/>
              <a:t>June: severe heatwave conditions</a:t>
            </a:r>
          </a:p>
          <a:p>
            <a:r>
              <a:rPr lang="en-IN" dirty="0"/>
              <a:t>Jul/ Aug: heavy rainfall days</a:t>
            </a:r>
          </a:p>
          <a:p>
            <a:r>
              <a:rPr lang="en-IN" dirty="0"/>
              <a:t>Sep: </a:t>
            </a:r>
            <a:r>
              <a:rPr lang="en-US" b="0" i="0" dirty="0">
                <a:solidFill>
                  <a:srgbClr val="424242"/>
                </a:solidFill>
                <a:effectLst/>
              </a:rPr>
              <a:t>413.3mm of rainfall – an excess of 230%, making it the highest rainfall for the month since 1944 </a:t>
            </a:r>
            <a:endParaRPr lang="en-IN" dirty="0"/>
          </a:p>
        </p:txBody>
      </p:sp>
      <p:sp>
        <p:nvSpPr>
          <p:cNvPr id="6" name="Slide Number Placeholder 5">
            <a:extLst>
              <a:ext uri="{FF2B5EF4-FFF2-40B4-BE49-F238E27FC236}">
                <a16:creationId xmlns:a16="http://schemas.microsoft.com/office/drawing/2014/main" id="{17C48AE1-9F87-6F5A-FB57-2011458FF69A}"/>
              </a:ext>
            </a:extLst>
          </p:cNvPr>
          <p:cNvSpPr>
            <a:spLocks noGrp="1"/>
          </p:cNvSpPr>
          <p:nvPr>
            <p:ph type="sldNum" sz="quarter" idx="12"/>
          </p:nvPr>
        </p:nvSpPr>
        <p:spPr/>
        <p:txBody>
          <a:bodyPr/>
          <a:lstStyle/>
          <a:p>
            <a:fld id="{58FB4751-880F-D840-AAA9-3A15815CC996}" type="slidenum">
              <a:rPr lang="en-US" smtClean="0"/>
              <a:t>18</a:t>
            </a:fld>
            <a:endParaRPr lang="en-US" dirty="0"/>
          </a:p>
        </p:txBody>
      </p:sp>
      <p:sp>
        <p:nvSpPr>
          <p:cNvPr id="8" name="Wave 7">
            <a:extLst>
              <a:ext uri="{FF2B5EF4-FFF2-40B4-BE49-F238E27FC236}">
                <a16:creationId xmlns:a16="http://schemas.microsoft.com/office/drawing/2014/main" id="{10668251-BE5D-4FFA-ADF9-6330909B781D}"/>
              </a:ext>
            </a:extLst>
          </p:cNvPr>
          <p:cNvSpPr/>
          <p:nvPr/>
        </p:nvSpPr>
        <p:spPr>
          <a:xfrm>
            <a:off x="1701003" y="1907938"/>
            <a:ext cx="744718" cy="584462"/>
          </a:xfrm>
          <a:prstGeom prst="wav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IN" dirty="0">
                <a:solidFill>
                  <a:srgbClr val="FF0000"/>
                </a:solidFill>
              </a:rPr>
              <a:t>29.7</a:t>
            </a:r>
          </a:p>
        </p:txBody>
      </p:sp>
    </p:spTree>
    <p:extLst>
      <p:ext uri="{BB962C8B-B14F-4D97-AF65-F5344CB8AC3E}">
        <p14:creationId xmlns:p14="http://schemas.microsoft.com/office/powerpoint/2010/main" val="2433907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2DD7E-D9E6-A5EB-E1B6-4526B1119DD3}"/>
              </a:ext>
            </a:extLst>
          </p:cNvPr>
          <p:cNvSpPr>
            <a:spLocks noGrp="1"/>
          </p:cNvSpPr>
          <p:nvPr>
            <p:ph type="title"/>
          </p:nvPr>
        </p:nvSpPr>
        <p:spPr>
          <a:xfrm>
            <a:off x="576071" y="82297"/>
            <a:ext cx="5202560" cy="1418966"/>
          </a:xfrm>
        </p:spPr>
        <p:txBody>
          <a:bodyPr/>
          <a:lstStyle/>
          <a:p>
            <a:r>
              <a:rPr lang="en-US" sz="2400" b="1" i="0" u="none" strike="noStrike" dirty="0">
                <a:solidFill>
                  <a:srgbClr val="000000"/>
                </a:solidFill>
                <a:effectLst/>
              </a:rPr>
              <a:t>India had </a:t>
            </a:r>
            <a:r>
              <a:rPr lang="en-US" sz="2400" b="1" i="0" u="none" strike="noStrike" dirty="0" err="1">
                <a:solidFill>
                  <a:srgbClr val="000000"/>
                </a:solidFill>
                <a:effectLst/>
              </a:rPr>
              <a:t>localised</a:t>
            </a:r>
            <a:r>
              <a:rPr lang="en-US" sz="2400" b="1" i="0" u="none" strike="noStrike" dirty="0">
                <a:solidFill>
                  <a:srgbClr val="000000"/>
                </a:solidFill>
                <a:effectLst/>
              </a:rPr>
              <a:t> climate disasters nearly every day in 2022: CSE</a:t>
            </a:r>
            <a:br>
              <a:rPr lang="en-US" sz="1000" b="1" i="0" u="none" strike="noStrike" dirty="0">
                <a:solidFill>
                  <a:srgbClr val="000000"/>
                </a:solidFill>
                <a:effectLst/>
                <a:latin typeface="Lato" panose="020F0502020204030203" pitchFamily="34" charset="0"/>
              </a:rPr>
            </a:br>
            <a:endParaRPr lang="en-IN" sz="2400" dirty="0"/>
          </a:p>
        </p:txBody>
      </p:sp>
      <p:sp>
        <p:nvSpPr>
          <p:cNvPr id="3" name="Text Placeholder 2">
            <a:extLst>
              <a:ext uri="{FF2B5EF4-FFF2-40B4-BE49-F238E27FC236}">
                <a16:creationId xmlns:a16="http://schemas.microsoft.com/office/drawing/2014/main" id="{470B4911-7CF9-B1F3-14C9-4367A12B43DB}"/>
              </a:ext>
            </a:extLst>
          </p:cNvPr>
          <p:cNvSpPr>
            <a:spLocks noGrp="1"/>
          </p:cNvSpPr>
          <p:nvPr>
            <p:ph type="body" sz="half" idx="2"/>
          </p:nvPr>
        </p:nvSpPr>
        <p:spPr>
          <a:xfrm>
            <a:off x="113122" y="1338607"/>
            <a:ext cx="6174556" cy="4679794"/>
          </a:xfrm>
        </p:spPr>
        <p:txBody>
          <a:bodyPr/>
          <a:lstStyle/>
          <a:p>
            <a:r>
              <a:rPr lang="en-US" b="0" i="0" dirty="0">
                <a:solidFill>
                  <a:srgbClr val="424242"/>
                </a:solidFill>
                <a:effectLst/>
                <a:latin typeface="Lato" panose="020F0502020204030203" pitchFamily="34" charset="0"/>
              </a:rPr>
              <a:t>The data shows “</a:t>
            </a:r>
            <a:r>
              <a:rPr lang="en-US" b="0" i="0" u="sng" dirty="0">
                <a:solidFill>
                  <a:srgbClr val="00B050"/>
                </a:solidFill>
                <a:effectLst/>
                <a:latin typeface="Lato" panose="020F0502020204030203" pitchFamily="34" charset="0"/>
              </a:rPr>
              <a:t>there is need to demand reparations for the damage from the countries that have contributed to the emissions in the atmosphere and are responsible for this damage</a:t>
            </a:r>
          </a:p>
          <a:p>
            <a:endParaRPr lang="en-US" dirty="0">
              <a:solidFill>
                <a:srgbClr val="424242"/>
              </a:solidFill>
              <a:latin typeface="Lato" panose="020F0502020204030203" pitchFamily="34" charset="0"/>
            </a:endParaRPr>
          </a:p>
          <a:p>
            <a:r>
              <a:rPr lang="en-US" b="0" i="0" dirty="0">
                <a:solidFill>
                  <a:srgbClr val="424242"/>
                </a:solidFill>
                <a:effectLst/>
                <a:latin typeface="Lato" panose="020F0502020204030203" pitchFamily="34" charset="0"/>
              </a:rPr>
              <a:t>This is the </a:t>
            </a:r>
            <a:r>
              <a:rPr lang="en-US" b="1" i="0" dirty="0">
                <a:solidFill>
                  <a:srgbClr val="424242"/>
                </a:solidFill>
                <a:effectLst/>
                <a:latin typeface="Lato" panose="020F0502020204030203" pitchFamily="34" charset="0"/>
              </a:rPr>
              <a:t>watermark of climate change</a:t>
            </a:r>
            <a:r>
              <a:rPr lang="en-US" b="0" i="0" dirty="0">
                <a:solidFill>
                  <a:srgbClr val="424242"/>
                </a:solidFill>
                <a:effectLst/>
                <a:latin typeface="Lato" panose="020F0502020204030203" pitchFamily="34" charset="0"/>
              </a:rPr>
              <a:t>. It is not about the single event but about the increased frequency of the events—an extreme event we saw once every 100 years has now begun to occur every five years or less</a:t>
            </a:r>
          </a:p>
          <a:p>
            <a:endParaRPr lang="en-US" dirty="0">
              <a:solidFill>
                <a:srgbClr val="424242"/>
              </a:solidFill>
              <a:latin typeface="Lato" panose="020F0502020204030203" pitchFamily="34" charset="0"/>
            </a:endParaRPr>
          </a:p>
          <a:p>
            <a:r>
              <a:rPr lang="en-US" b="0" i="0" dirty="0">
                <a:solidFill>
                  <a:srgbClr val="424242"/>
                </a:solidFill>
                <a:effectLst/>
                <a:latin typeface="Lato" panose="020F0502020204030203" pitchFamily="34" charset="0"/>
              </a:rPr>
              <a:t>There is a definite rising trend in extreme and very heavy rainfall events during monsoon months. It has not been quantified but the rising trend has been documented,” </a:t>
            </a:r>
          </a:p>
          <a:p>
            <a:r>
              <a:rPr lang="en-US" dirty="0">
                <a:solidFill>
                  <a:srgbClr val="424242"/>
                </a:solidFill>
                <a:latin typeface="Lato" panose="020F0502020204030203" pitchFamily="34" charset="0"/>
              </a:rPr>
              <a:t>      </a:t>
            </a:r>
            <a:r>
              <a:rPr lang="en-US" b="0" i="0" dirty="0">
                <a:solidFill>
                  <a:srgbClr val="424242"/>
                </a:solidFill>
                <a:effectLst/>
                <a:latin typeface="Lato" panose="020F0502020204030203" pitchFamily="34" charset="0"/>
              </a:rPr>
              <a:t>M Mohapatra, director general of the Met office</a:t>
            </a:r>
            <a:endParaRPr lang="en-IN" dirty="0"/>
          </a:p>
        </p:txBody>
      </p:sp>
      <p:sp>
        <p:nvSpPr>
          <p:cNvPr id="7" name="Slide Number Placeholder 6">
            <a:extLst>
              <a:ext uri="{FF2B5EF4-FFF2-40B4-BE49-F238E27FC236}">
                <a16:creationId xmlns:a16="http://schemas.microsoft.com/office/drawing/2014/main" id="{E66C441D-E150-54DA-2856-9C2ED51C823F}"/>
              </a:ext>
            </a:extLst>
          </p:cNvPr>
          <p:cNvSpPr>
            <a:spLocks noGrp="1"/>
          </p:cNvSpPr>
          <p:nvPr>
            <p:ph type="sldNum" sz="quarter" idx="12"/>
          </p:nvPr>
        </p:nvSpPr>
        <p:spPr/>
        <p:txBody>
          <a:bodyPr/>
          <a:lstStyle/>
          <a:p>
            <a:fld id="{58FB4751-880F-D840-AAA9-3A15815CC996}" type="slidenum">
              <a:rPr lang="en-US" smtClean="0"/>
              <a:t>19</a:t>
            </a:fld>
            <a:endParaRPr lang="en-US" dirty="0"/>
          </a:p>
        </p:txBody>
      </p:sp>
      <p:pic>
        <p:nvPicPr>
          <p:cNvPr id="14" name="Picture Placeholder 13">
            <a:extLst>
              <a:ext uri="{FF2B5EF4-FFF2-40B4-BE49-F238E27FC236}">
                <a16:creationId xmlns:a16="http://schemas.microsoft.com/office/drawing/2014/main" id="{8C7B2911-6F94-5CEE-5D75-23F73E6A1893}"/>
              </a:ext>
            </a:extLst>
          </p:cNvPr>
          <p:cNvPicPr>
            <a:picLocks noGrp="1" noChangeAspect="1"/>
          </p:cNvPicPr>
          <p:nvPr>
            <p:ph type="pic" idx="1"/>
          </p:nvPr>
        </p:nvPicPr>
        <p:blipFill>
          <a:blip r:embed="rId3"/>
          <a:srcRect l="22728" r="22728"/>
          <a:stretch>
            <a:fillRect/>
          </a:stretch>
        </p:blipFill>
        <p:spPr>
          <a:xfrm>
            <a:off x="6627043" y="282804"/>
            <a:ext cx="5564957" cy="6004874"/>
          </a:xfrm>
          <a:prstGeom prst="rect">
            <a:avLst/>
          </a:prstGeom>
        </p:spPr>
      </p:pic>
    </p:spTree>
    <p:extLst>
      <p:ext uri="{BB962C8B-B14F-4D97-AF65-F5344CB8AC3E}">
        <p14:creationId xmlns:p14="http://schemas.microsoft.com/office/powerpoint/2010/main" val="3446212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p:txBody>
          <a:bodyPr/>
          <a:lstStyle/>
          <a:p>
            <a:r>
              <a:rPr lang="en-US" dirty="0"/>
              <a:t>agenda</a:t>
            </a:r>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738064333"/>
              </p:ext>
            </p:extLst>
          </p:nvPr>
        </p:nvGraphicFramePr>
        <p:xfrm>
          <a:off x="7800877" y="1169988"/>
          <a:ext cx="4132263" cy="4903459"/>
        </p:xfrm>
        <a:graphic>
          <a:graphicData uri="http://schemas.openxmlformats.org/drawingml/2006/table">
            <a:tbl>
              <a:tblPr firstRow="1" bandRow="1"/>
              <a:tblGrid>
                <a:gridCol w="4132263">
                  <a:extLst>
                    <a:ext uri="{9D8B030D-6E8A-4147-A177-3AD203B41FA5}">
                      <a16:colId xmlns:a16="http://schemas.microsoft.com/office/drawing/2014/main" val="1563570424"/>
                    </a:ext>
                  </a:extLst>
                </a:gridCol>
              </a:tblGrid>
              <a:tr h="7556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The </a:t>
                      </a:r>
                      <a:r>
                        <a:rPr lang="en-US" sz="2400" dirty="0">
                          <a:latin typeface="Garamond" panose="02020404030301010803" pitchFamily="18" charset="0"/>
                          <a:cs typeface="Gill Sans Light" panose="020B0302020104020203" pitchFamily="34" charset="-79"/>
                        </a:rPr>
                        <a:t>climate changes</a:t>
                      </a:r>
                      <a:r>
                        <a:rPr lang="en-US" sz="2400" dirty="0">
                          <a:latin typeface="+mn-lt"/>
                          <a:cs typeface="Gill Sans Light" panose="020B0302020104020203" pitchFamily="34" charset="-79"/>
                        </a:rPr>
                        <a:t> around us</a:t>
                      </a:r>
                    </a:p>
                    <a:p>
                      <a:pPr algn="r"/>
                      <a:r>
                        <a:rPr lang="en-US" sz="1800" dirty="0">
                          <a:latin typeface="+mj-lt"/>
                        </a:rPr>
                        <a:t>3</a:t>
                      </a: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05424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Historical emissions and India’s role</a:t>
                      </a:r>
                    </a:p>
                    <a:p>
                      <a:pPr marL="0" algn="r" defTabSz="914400" rtl="0" eaLnBrk="1" latinLnBrk="0" hangingPunct="1"/>
                      <a:r>
                        <a:rPr lang="en-US" sz="1800" kern="1200" dirty="0">
                          <a:solidFill>
                            <a:schemeClr val="tx1"/>
                          </a:solidFill>
                          <a:latin typeface="+mj-lt"/>
                          <a:ea typeface="+mn-ea"/>
                          <a:cs typeface="+mn-cs"/>
                        </a:rPr>
                        <a:t>23</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07576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Volatile </a:t>
                      </a:r>
                      <a:r>
                        <a:rPr lang="en-US" sz="2400" dirty="0" err="1">
                          <a:latin typeface="+mn-lt"/>
                          <a:cs typeface="Gill Sans Light" panose="020B0302020104020203" pitchFamily="34" charset="-79"/>
                        </a:rPr>
                        <a:t>Anaesthetics</a:t>
                      </a:r>
                      <a:r>
                        <a:rPr lang="en-US" sz="2400" dirty="0">
                          <a:latin typeface="+mn-lt"/>
                          <a:cs typeface="Gill Sans Light" panose="020B0302020104020203" pitchFamily="34" charset="-79"/>
                        </a:rPr>
                        <a:t>: why &amp; how to modify their use</a:t>
                      </a:r>
                    </a:p>
                    <a:p>
                      <a:pPr marL="0" algn="r" defTabSz="914400" rtl="0" eaLnBrk="1" latinLnBrk="0" hangingPunct="1"/>
                      <a:r>
                        <a:rPr lang="en-US" sz="1800" kern="1200">
                          <a:solidFill>
                            <a:schemeClr val="tx1"/>
                          </a:solidFill>
                          <a:latin typeface="+mj-lt"/>
                          <a:ea typeface="+mn-ea"/>
                          <a:cs typeface="+mn-cs"/>
                        </a:rPr>
                        <a:t>32</a:t>
                      </a:r>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0327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What more</a:t>
                      </a:r>
                    </a:p>
                    <a:p>
                      <a:pPr marL="0" algn="r" defTabSz="914400" rtl="0" eaLnBrk="1" latinLnBrk="0" hangingPunct="1"/>
                      <a:r>
                        <a:rPr lang="en-US" sz="1800" kern="1200" dirty="0">
                          <a:solidFill>
                            <a:schemeClr val="tx1"/>
                          </a:solidFill>
                          <a:latin typeface="+mj-lt"/>
                          <a:ea typeface="+mn-ea"/>
                          <a:cs typeface="+mn-cs"/>
                        </a:rPr>
                        <a:t>38</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9205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SUMMARY</a:t>
                      </a:r>
                    </a:p>
                    <a:p>
                      <a:pPr marL="0" algn="r" defTabSz="914400" rtl="0" eaLnBrk="1" latinLnBrk="0" hangingPunct="1"/>
                      <a:r>
                        <a:rPr lang="en-US" sz="1800" kern="1200" dirty="0">
                          <a:solidFill>
                            <a:schemeClr val="tx1"/>
                          </a:solidFill>
                          <a:latin typeface="+mj-lt"/>
                          <a:ea typeface="+mn-ea"/>
                          <a:cs typeface="+mn-cs"/>
                        </a:rPr>
                        <a:t>40</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3474133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8C560-1B92-F09B-9EF3-EB78E9906775}"/>
              </a:ext>
            </a:extLst>
          </p:cNvPr>
          <p:cNvSpPr>
            <a:spLocks noGrp="1"/>
          </p:cNvSpPr>
          <p:nvPr>
            <p:ph type="title"/>
          </p:nvPr>
        </p:nvSpPr>
        <p:spPr>
          <a:xfrm>
            <a:off x="576072" y="82295"/>
            <a:ext cx="10515600" cy="1086629"/>
          </a:xfrm>
        </p:spPr>
        <p:txBody>
          <a:bodyPr/>
          <a:lstStyle/>
          <a:p>
            <a:r>
              <a:rPr lang="en-IN" sz="2000" dirty="0"/>
              <a:t>Many extreme weather events have taken place in India details of which are freely available online and from other sources</a:t>
            </a:r>
            <a:br>
              <a:rPr lang="en-IN" sz="2000" dirty="0"/>
            </a:br>
            <a:endParaRPr lang="en-IN" sz="2000" dirty="0"/>
          </a:p>
        </p:txBody>
      </p:sp>
      <p:sp>
        <p:nvSpPr>
          <p:cNvPr id="3" name="Content Placeholder 2">
            <a:extLst>
              <a:ext uri="{FF2B5EF4-FFF2-40B4-BE49-F238E27FC236}">
                <a16:creationId xmlns:a16="http://schemas.microsoft.com/office/drawing/2014/main" id="{31B9A419-39ED-6866-6F80-8D093C803345}"/>
              </a:ext>
            </a:extLst>
          </p:cNvPr>
          <p:cNvSpPr>
            <a:spLocks noGrp="1"/>
          </p:cNvSpPr>
          <p:nvPr>
            <p:ph idx="1"/>
          </p:nvPr>
        </p:nvSpPr>
        <p:spPr>
          <a:xfrm>
            <a:off x="576072" y="1272619"/>
            <a:ext cx="11439144" cy="4873657"/>
          </a:xfrm>
        </p:spPr>
        <p:txBody>
          <a:bodyPr>
            <a:normAutofit/>
          </a:bodyPr>
          <a:lstStyle/>
          <a:p>
            <a:pPr marL="0" indent="0">
              <a:buNone/>
            </a:pPr>
            <a:r>
              <a:rPr lang="en-IN" sz="2000" dirty="0"/>
              <a:t>A few examples</a:t>
            </a:r>
          </a:p>
          <a:p>
            <a:r>
              <a:rPr lang="en-IN" sz="2000" dirty="0"/>
              <a:t>Cloudburst, flash floods, landslides Himachal Pradesh &amp; Uttarakhand 2023</a:t>
            </a:r>
          </a:p>
          <a:p>
            <a:r>
              <a:rPr lang="en-IN" sz="2000" dirty="0"/>
              <a:t>Cloudburst and flash floods in </a:t>
            </a:r>
            <a:r>
              <a:rPr lang="en-IN" sz="2000" dirty="0" err="1"/>
              <a:t>Leh</a:t>
            </a:r>
            <a:r>
              <a:rPr lang="en-IN" sz="2000" dirty="0"/>
              <a:t>, Ladakh     2023</a:t>
            </a:r>
          </a:p>
          <a:p>
            <a:r>
              <a:rPr lang="en-IN" sz="2000" dirty="0"/>
              <a:t>Raigad landslide (in Maharashtra)                   2023</a:t>
            </a:r>
          </a:p>
          <a:p>
            <a:r>
              <a:rPr lang="en-IN" sz="2000" dirty="0"/>
              <a:t>Glacial lake outburst flood north Sikkim         2023</a:t>
            </a:r>
          </a:p>
          <a:p>
            <a:r>
              <a:rPr lang="en-IN" sz="2000" dirty="0"/>
              <a:t>Uttarakhand forest fires 2024</a:t>
            </a:r>
          </a:p>
          <a:p>
            <a:r>
              <a:rPr lang="en-IN" sz="2000" dirty="0"/>
              <a:t>Wayanad landslides       2024</a:t>
            </a:r>
          </a:p>
          <a:p>
            <a:r>
              <a:rPr lang="en-IN" sz="2000" dirty="0"/>
              <a:t>Cyclones </a:t>
            </a:r>
            <a:r>
              <a:rPr lang="en-IN" sz="2000" dirty="0" err="1"/>
              <a:t>Michaung</a:t>
            </a:r>
            <a:r>
              <a:rPr lang="en-IN" sz="2000" dirty="0"/>
              <a:t> and </a:t>
            </a:r>
            <a:r>
              <a:rPr lang="en-IN" sz="2000" dirty="0" err="1"/>
              <a:t>Biparjoy</a:t>
            </a:r>
            <a:r>
              <a:rPr lang="en-IN" sz="2000" dirty="0"/>
              <a:t>   2023</a:t>
            </a:r>
          </a:p>
          <a:p>
            <a:r>
              <a:rPr lang="en-IN" sz="2000" dirty="0"/>
              <a:t>Heatwaves in North India &amp; Eastern India 2024 (killing 100, affecting 40000 people)</a:t>
            </a:r>
          </a:p>
          <a:p>
            <a:endParaRPr lang="en-IN" sz="2000" dirty="0"/>
          </a:p>
          <a:p>
            <a:r>
              <a:rPr lang="en-IN" sz="2000" dirty="0"/>
              <a:t>Flooding of major cities in various states during monsoon 2023/2024 including Delhi in 2023</a:t>
            </a:r>
          </a:p>
        </p:txBody>
      </p:sp>
      <p:sp>
        <p:nvSpPr>
          <p:cNvPr id="4" name="Date Placeholder 3">
            <a:extLst>
              <a:ext uri="{FF2B5EF4-FFF2-40B4-BE49-F238E27FC236}">
                <a16:creationId xmlns:a16="http://schemas.microsoft.com/office/drawing/2014/main" id="{964831EA-136A-9F9B-B926-0DC3FA9F879E}"/>
              </a:ext>
            </a:extLst>
          </p:cNvPr>
          <p:cNvSpPr>
            <a:spLocks noGrp="1"/>
          </p:cNvSpPr>
          <p:nvPr>
            <p:ph type="dt" sz="half" idx="10"/>
          </p:nvPr>
        </p:nvSpPr>
        <p:spPr>
          <a:xfrm>
            <a:off x="365759" y="6464808"/>
            <a:ext cx="1076541" cy="310896"/>
          </a:xfrm>
        </p:spPr>
        <p:txBody>
          <a:bodyPr/>
          <a:lstStyle/>
          <a:p>
            <a:r>
              <a:rPr lang="en-US" dirty="0"/>
              <a:t>Dr Priyankar</a:t>
            </a:r>
          </a:p>
        </p:txBody>
      </p:sp>
      <p:sp>
        <p:nvSpPr>
          <p:cNvPr id="5" name="Footer Placeholder 4">
            <a:extLst>
              <a:ext uri="{FF2B5EF4-FFF2-40B4-BE49-F238E27FC236}">
                <a16:creationId xmlns:a16="http://schemas.microsoft.com/office/drawing/2014/main" id="{052F9612-841F-B3CD-ED5C-CA504259B086}"/>
              </a:ext>
            </a:extLst>
          </p:cNvPr>
          <p:cNvSpPr>
            <a:spLocks noGrp="1"/>
          </p:cNvSpPr>
          <p:nvPr>
            <p:ph type="ftr" sz="quarter" idx="11"/>
          </p:nvPr>
        </p:nvSpPr>
        <p:spPr/>
        <p:txBody>
          <a:bodyPr/>
          <a:lstStyle/>
          <a:p>
            <a:r>
              <a:rPr lang="en-US" dirty="0"/>
              <a:t>Climate change &amp; VAs</a:t>
            </a:r>
          </a:p>
        </p:txBody>
      </p:sp>
      <p:sp>
        <p:nvSpPr>
          <p:cNvPr id="6" name="Slide Number Placeholder 5">
            <a:extLst>
              <a:ext uri="{FF2B5EF4-FFF2-40B4-BE49-F238E27FC236}">
                <a16:creationId xmlns:a16="http://schemas.microsoft.com/office/drawing/2014/main" id="{C7F4446C-2404-11BA-E0C0-ABD150AE3C79}"/>
              </a:ext>
            </a:extLst>
          </p:cNvPr>
          <p:cNvSpPr>
            <a:spLocks noGrp="1"/>
          </p:cNvSpPr>
          <p:nvPr>
            <p:ph type="sldNum" sz="quarter" idx="12"/>
          </p:nvPr>
        </p:nvSpPr>
        <p:spPr/>
        <p:txBody>
          <a:bodyPr/>
          <a:lstStyle/>
          <a:p>
            <a:fld id="{58FB4751-880F-D840-AAA9-3A15815CC996}" type="slidenum">
              <a:rPr lang="en-US" smtClean="0"/>
              <a:t>20</a:t>
            </a:fld>
            <a:endParaRPr lang="en-US" dirty="0"/>
          </a:p>
        </p:txBody>
      </p:sp>
    </p:spTree>
    <p:extLst>
      <p:ext uri="{BB962C8B-B14F-4D97-AF65-F5344CB8AC3E}">
        <p14:creationId xmlns:p14="http://schemas.microsoft.com/office/powerpoint/2010/main" val="1617564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9B2391-988C-5B76-7089-CCB5AA7085AF}"/>
              </a:ext>
            </a:extLst>
          </p:cNvPr>
          <p:cNvSpPr>
            <a:spLocks noGrp="1"/>
          </p:cNvSpPr>
          <p:nvPr>
            <p:ph type="ftr" sz="quarter" idx="11"/>
          </p:nvPr>
        </p:nvSpPr>
        <p:spPr>
          <a:xfrm>
            <a:off x="176784" y="6278252"/>
            <a:ext cx="11927232" cy="676656"/>
          </a:xfrm>
        </p:spPr>
        <p:txBody>
          <a:bodyPr/>
          <a:lstStyle/>
          <a:p>
            <a:r>
              <a:rPr lang="en-US" sz="1800" dirty="0"/>
              <a:t>I chose not to include any graphic images or videos of natural calamities as they do not make for happy viewing</a:t>
            </a:r>
          </a:p>
        </p:txBody>
      </p:sp>
      <p:sp>
        <p:nvSpPr>
          <p:cNvPr id="5" name="Title 4">
            <a:extLst>
              <a:ext uri="{FF2B5EF4-FFF2-40B4-BE49-F238E27FC236}">
                <a16:creationId xmlns:a16="http://schemas.microsoft.com/office/drawing/2014/main" id="{4584195D-E570-175E-8E46-A6281B8EA6D5}"/>
              </a:ext>
            </a:extLst>
          </p:cNvPr>
          <p:cNvSpPr>
            <a:spLocks noGrp="1"/>
          </p:cNvSpPr>
          <p:nvPr>
            <p:ph type="title"/>
          </p:nvPr>
        </p:nvSpPr>
        <p:spPr>
          <a:xfrm>
            <a:off x="576071" y="704088"/>
            <a:ext cx="9144000" cy="2878098"/>
          </a:xfrm>
        </p:spPr>
        <p:txBody>
          <a:bodyPr/>
          <a:lstStyle/>
          <a:p>
            <a:pPr algn="ctr"/>
            <a:r>
              <a:rPr lang="en-IN" dirty="0"/>
              <a:t>And the list goes on</a:t>
            </a:r>
          </a:p>
        </p:txBody>
      </p:sp>
    </p:spTree>
    <p:extLst>
      <p:ext uri="{BB962C8B-B14F-4D97-AF65-F5344CB8AC3E}">
        <p14:creationId xmlns:p14="http://schemas.microsoft.com/office/powerpoint/2010/main" val="4078438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2FC8-6E36-96D0-90C4-CDFF4FA44210}"/>
              </a:ext>
            </a:extLst>
          </p:cNvPr>
          <p:cNvSpPr>
            <a:spLocks noGrp="1"/>
          </p:cNvSpPr>
          <p:nvPr>
            <p:ph type="title"/>
          </p:nvPr>
        </p:nvSpPr>
        <p:spPr>
          <a:xfrm>
            <a:off x="0" y="1979629"/>
            <a:ext cx="3026004" cy="2134455"/>
          </a:xfrm>
        </p:spPr>
        <p:txBody>
          <a:bodyPr/>
          <a:lstStyle/>
          <a:p>
            <a:r>
              <a:rPr lang="en-IN" sz="2400" dirty="0"/>
              <a:t>Source</a:t>
            </a:r>
            <a:br>
              <a:rPr lang="en-IN" sz="2400" dirty="0"/>
            </a:br>
            <a:r>
              <a:rPr lang="en-IN" sz="2400" dirty="0"/>
              <a:t>Centre for Science and Environment</a:t>
            </a:r>
          </a:p>
        </p:txBody>
      </p:sp>
      <p:pic>
        <p:nvPicPr>
          <p:cNvPr id="5" name="Content Placeholder 4">
            <a:extLst>
              <a:ext uri="{FF2B5EF4-FFF2-40B4-BE49-F238E27FC236}">
                <a16:creationId xmlns:a16="http://schemas.microsoft.com/office/drawing/2014/main" id="{F046265C-E11E-F314-3BDA-89E7A9C1C4B0}"/>
              </a:ext>
            </a:extLst>
          </p:cNvPr>
          <p:cNvPicPr>
            <a:picLocks noGrp="1" noChangeAspect="1"/>
          </p:cNvPicPr>
          <p:nvPr>
            <p:ph idx="1"/>
          </p:nvPr>
        </p:nvPicPr>
        <p:blipFill>
          <a:blip r:embed="rId2"/>
          <a:stretch>
            <a:fillRect/>
          </a:stretch>
        </p:blipFill>
        <p:spPr>
          <a:xfrm>
            <a:off x="3148554" y="273377"/>
            <a:ext cx="8775160" cy="6664751"/>
          </a:xfrm>
        </p:spPr>
      </p:pic>
    </p:spTree>
    <p:extLst>
      <p:ext uri="{BB962C8B-B14F-4D97-AF65-F5344CB8AC3E}">
        <p14:creationId xmlns:p14="http://schemas.microsoft.com/office/powerpoint/2010/main" val="3817241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C35FE-F073-F6DE-96FB-01C97FDC1790}"/>
              </a:ext>
            </a:extLst>
          </p:cNvPr>
          <p:cNvSpPr>
            <a:spLocks noGrp="1"/>
          </p:cNvSpPr>
          <p:nvPr>
            <p:ph type="title"/>
          </p:nvPr>
        </p:nvSpPr>
        <p:spPr>
          <a:xfrm>
            <a:off x="576072" y="263951"/>
            <a:ext cx="10515600" cy="815041"/>
          </a:xfrm>
        </p:spPr>
        <p:txBody>
          <a:bodyPr/>
          <a:lstStyle/>
          <a:p>
            <a:pPr algn="ctr"/>
            <a:r>
              <a:rPr lang="en-IN" sz="3600" dirty="0"/>
              <a:t>The importance of Greta Thunberg</a:t>
            </a:r>
          </a:p>
        </p:txBody>
      </p:sp>
      <p:sp>
        <p:nvSpPr>
          <p:cNvPr id="3" name="Content Placeholder 2">
            <a:extLst>
              <a:ext uri="{FF2B5EF4-FFF2-40B4-BE49-F238E27FC236}">
                <a16:creationId xmlns:a16="http://schemas.microsoft.com/office/drawing/2014/main" id="{3ACF6E96-7C91-7470-CEC5-94FD4AE61C5F}"/>
              </a:ext>
            </a:extLst>
          </p:cNvPr>
          <p:cNvSpPr>
            <a:spLocks noGrp="1"/>
          </p:cNvSpPr>
          <p:nvPr>
            <p:ph idx="1"/>
          </p:nvPr>
        </p:nvSpPr>
        <p:spPr>
          <a:xfrm>
            <a:off x="576072" y="1901952"/>
            <a:ext cx="9363456" cy="4150056"/>
          </a:xfrm>
        </p:spPr>
        <p:txBody>
          <a:bodyPr>
            <a:normAutofit/>
          </a:bodyPr>
          <a:lstStyle/>
          <a:p>
            <a:r>
              <a:rPr lang="en-IN" dirty="0"/>
              <a:t>2018: </a:t>
            </a:r>
            <a:r>
              <a:rPr lang="en-IN" b="1" dirty="0">
                <a:solidFill>
                  <a:srgbClr val="7CFC4E"/>
                </a:solidFill>
                <a:effectLst>
                  <a:outerShdw blurRad="38100" dist="38100" dir="2700000" algn="tl">
                    <a:srgbClr val="000000">
                      <a:alpha val="43137"/>
                    </a:srgbClr>
                  </a:outerShdw>
                </a:effectLst>
              </a:rPr>
              <a:t>school strike for climate</a:t>
            </a:r>
          </a:p>
          <a:p>
            <a:r>
              <a:rPr lang="en-IN" dirty="0"/>
              <a:t>Galvanised thousands of school children from USA to Japan &amp; forced the world’s political leaders to look uncomfortably into the mirror</a:t>
            </a:r>
          </a:p>
          <a:p>
            <a:r>
              <a:rPr lang="en-IN" dirty="0"/>
              <a:t>“Many of you won’t be there in 2070 but most of my friends and peers will be there, you will be history but we will have to live in that reality. Has anyone given it a thought?”</a:t>
            </a:r>
          </a:p>
          <a:p>
            <a:r>
              <a:rPr lang="en-IN" dirty="0"/>
              <a:t>Have you ever thought what kind of a world you are leaving for your children?</a:t>
            </a:r>
          </a:p>
          <a:p>
            <a:endParaRPr lang="en-IN" dirty="0"/>
          </a:p>
          <a:p>
            <a:endParaRPr lang="en-IN" dirty="0"/>
          </a:p>
        </p:txBody>
      </p:sp>
      <p:sp>
        <p:nvSpPr>
          <p:cNvPr id="4" name="Date Placeholder 3">
            <a:extLst>
              <a:ext uri="{FF2B5EF4-FFF2-40B4-BE49-F238E27FC236}">
                <a16:creationId xmlns:a16="http://schemas.microsoft.com/office/drawing/2014/main" id="{68E2527B-61A0-6290-7EBA-BFE10AC2C42A}"/>
              </a:ext>
            </a:extLst>
          </p:cNvPr>
          <p:cNvSpPr>
            <a:spLocks noGrp="1"/>
          </p:cNvSpPr>
          <p:nvPr>
            <p:ph type="dt" sz="half" idx="10"/>
          </p:nvPr>
        </p:nvSpPr>
        <p:spPr>
          <a:xfrm>
            <a:off x="0" y="6464808"/>
            <a:ext cx="1353312" cy="310896"/>
          </a:xfrm>
        </p:spPr>
        <p:txBody>
          <a:bodyPr/>
          <a:lstStyle/>
          <a:p>
            <a:r>
              <a:rPr lang="en-US" dirty="0"/>
              <a:t>Dr Priyankar</a:t>
            </a:r>
          </a:p>
          <a:p>
            <a:endParaRPr lang="en-US" dirty="0"/>
          </a:p>
        </p:txBody>
      </p:sp>
      <p:sp>
        <p:nvSpPr>
          <p:cNvPr id="6" name="Slide Number Placeholder 5">
            <a:extLst>
              <a:ext uri="{FF2B5EF4-FFF2-40B4-BE49-F238E27FC236}">
                <a16:creationId xmlns:a16="http://schemas.microsoft.com/office/drawing/2014/main" id="{83B3F943-9219-E133-7F1D-8B39FB598BCE}"/>
              </a:ext>
            </a:extLst>
          </p:cNvPr>
          <p:cNvSpPr>
            <a:spLocks noGrp="1"/>
          </p:cNvSpPr>
          <p:nvPr>
            <p:ph type="sldNum" sz="quarter" idx="12"/>
          </p:nvPr>
        </p:nvSpPr>
        <p:spPr/>
        <p:txBody>
          <a:bodyPr/>
          <a:lstStyle/>
          <a:p>
            <a:fld id="{58FB4751-880F-D840-AAA9-3A15815CC996}" type="slidenum">
              <a:rPr lang="en-US" smtClean="0"/>
              <a:t>23</a:t>
            </a:fld>
            <a:endParaRPr lang="en-US" dirty="0"/>
          </a:p>
        </p:txBody>
      </p:sp>
    </p:spTree>
    <p:extLst>
      <p:ext uri="{BB962C8B-B14F-4D97-AF65-F5344CB8AC3E}">
        <p14:creationId xmlns:p14="http://schemas.microsoft.com/office/powerpoint/2010/main" val="2419268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873A2E-8177-0A23-2D92-A8107072BEE1}"/>
              </a:ext>
            </a:extLst>
          </p:cNvPr>
          <p:cNvSpPr>
            <a:spLocks noGrp="1"/>
          </p:cNvSpPr>
          <p:nvPr>
            <p:ph type="body" sz="half" idx="2"/>
          </p:nvPr>
        </p:nvSpPr>
        <p:spPr>
          <a:xfrm>
            <a:off x="697584" y="612742"/>
            <a:ext cx="5396827" cy="5920033"/>
          </a:xfrm>
        </p:spPr>
        <p:txBody>
          <a:bodyPr>
            <a:normAutofit/>
          </a:bodyPr>
          <a:lstStyle/>
          <a:p>
            <a:r>
              <a:rPr lang="en-IN" sz="2400" dirty="0"/>
              <a:t>Has Anaesthesia contributed significantly to greenhouse gas GHG emissions and global warming?</a:t>
            </a:r>
          </a:p>
          <a:p>
            <a:endParaRPr lang="en-IN" sz="2400" dirty="0"/>
          </a:p>
          <a:p>
            <a:r>
              <a:rPr lang="en-IN" sz="2400" dirty="0"/>
              <a:t>No.</a:t>
            </a:r>
          </a:p>
          <a:p>
            <a:endParaRPr lang="en-IN" sz="1800" dirty="0"/>
          </a:p>
          <a:p>
            <a:r>
              <a:rPr lang="en-IN" sz="2000" dirty="0"/>
              <a:t>Though Anaesthesia has been practised for a long time, it has been only a few decades that inhalational agents has gained widespread usage. Compared to other industries like the aviation industry, the automotive industry, power generation companies, meat processing industry etc the carbon footprint of anaesthesia is very small. So, </a:t>
            </a:r>
            <a:r>
              <a:rPr lang="en-IN" sz="2000" u="sng" dirty="0"/>
              <a:t>No we have not contributed to global warming as such</a:t>
            </a:r>
            <a:r>
              <a:rPr lang="en-IN" sz="2000" dirty="0"/>
              <a:t>.</a:t>
            </a:r>
          </a:p>
          <a:p>
            <a:endParaRPr lang="en-IN" sz="1800" dirty="0"/>
          </a:p>
        </p:txBody>
      </p:sp>
      <p:pic>
        <p:nvPicPr>
          <p:cNvPr id="1026" name="Picture 2" descr="Video gif. A young child sits in contemplation, looking around as if he is pondering something important. ">
            <a:extLst>
              <a:ext uri="{FF2B5EF4-FFF2-40B4-BE49-F238E27FC236}">
                <a16:creationId xmlns:a16="http://schemas.microsoft.com/office/drawing/2014/main" id="{CE54D3D6-A336-0AFA-F8FA-A3131A4E7E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10227" y="1121790"/>
            <a:ext cx="5627802" cy="473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859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0D60-ACB6-1938-D4DA-C3804602AD2A}"/>
              </a:ext>
            </a:extLst>
          </p:cNvPr>
          <p:cNvSpPr>
            <a:spLocks noGrp="1"/>
          </p:cNvSpPr>
          <p:nvPr>
            <p:ph type="title"/>
          </p:nvPr>
        </p:nvSpPr>
        <p:spPr>
          <a:xfrm>
            <a:off x="1828800" y="2007909"/>
            <a:ext cx="8870623" cy="1527143"/>
          </a:xfrm>
        </p:spPr>
        <p:txBody>
          <a:bodyPr>
            <a:normAutofit fontScale="90000"/>
          </a:bodyPr>
          <a:lstStyle/>
          <a:p>
            <a:r>
              <a:rPr lang="en-IN" dirty="0"/>
              <a:t>Then why should we do something about it?</a:t>
            </a:r>
          </a:p>
        </p:txBody>
      </p:sp>
    </p:spTree>
    <p:extLst>
      <p:ext uri="{BB962C8B-B14F-4D97-AF65-F5344CB8AC3E}">
        <p14:creationId xmlns:p14="http://schemas.microsoft.com/office/powerpoint/2010/main" val="3130190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E6DCD68-AFCA-EDE7-A082-20750BF2C474}"/>
              </a:ext>
            </a:extLst>
          </p:cNvPr>
          <p:cNvPicPr>
            <a:picLocks noGrp="1" noChangeAspect="1"/>
          </p:cNvPicPr>
          <p:nvPr>
            <p:ph idx="1"/>
          </p:nvPr>
        </p:nvPicPr>
        <p:blipFill>
          <a:blip r:embed="rId3"/>
          <a:stretch>
            <a:fillRect/>
          </a:stretch>
        </p:blipFill>
        <p:spPr>
          <a:xfrm>
            <a:off x="113122" y="82296"/>
            <a:ext cx="11764651" cy="6693408"/>
          </a:xfrm>
        </p:spPr>
      </p:pic>
      <p:sp>
        <p:nvSpPr>
          <p:cNvPr id="6" name="Slide Number Placeholder 5">
            <a:extLst>
              <a:ext uri="{FF2B5EF4-FFF2-40B4-BE49-F238E27FC236}">
                <a16:creationId xmlns:a16="http://schemas.microsoft.com/office/drawing/2014/main" id="{BD2E05A8-3901-BB62-43C1-D41854F48527}"/>
              </a:ext>
            </a:extLst>
          </p:cNvPr>
          <p:cNvSpPr>
            <a:spLocks noGrp="1"/>
          </p:cNvSpPr>
          <p:nvPr>
            <p:ph type="sldNum" sz="quarter" idx="12"/>
          </p:nvPr>
        </p:nvSpPr>
        <p:spPr/>
        <p:txBody>
          <a:bodyPr/>
          <a:lstStyle/>
          <a:p>
            <a:fld id="{58FB4751-880F-D840-AAA9-3A15815CC996}" type="slidenum">
              <a:rPr lang="en-US" smtClean="0"/>
              <a:t>26</a:t>
            </a:fld>
            <a:endParaRPr lang="en-US" dirty="0"/>
          </a:p>
        </p:txBody>
      </p:sp>
    </p:spTree>
    <p:extLst>
      <p:ext uri="{BB962C8B-B14F-4D97-AF65-F5344CB8AC3E}">
        <p14:creationId xmlns:p14="http://schemas.microsoft.com/office/powerpoint/2010/main" val="855879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612C686-AA64-B248-6D3B-9096970299EA}"/>
              </a:ext>
            </a:extLst>
          </p:cNvPr>
          <p:cNvPicPr>
            <a:picLocks noGrp="1" noChangeAspect="1"/>
          </p:cNvPicPr>
          <p:nvPr>
            <p:ph idx="1"/>
          </p:nvPr>
        </p:nvPicPr>
        <p:blipFill>
          <a:blip r:embed="rId3"/>
          <a:stretch>
            <a:fillRect/>
          </a:stretch>
        </p:blipFill>
        <p:spPr>
          <a:xfrm>
            <a:off x="-65988" y="0"/>
            <a:ext cx="12081203" cy="6857999"/>
          </a:xfrm>
        </p:spPr>
      </p:pic>
      <p:sp>
        <p:nvSpPr>
          <p:cNvPr id="6" name="Slide Number Placeholder 5">
            <a:extLst>
              <a:ext uri="{FF2B5EF4-FFF2-40B4-BE49-F238E27FC236}">
                <a16:creationId xmlns:a16="http://schemas.microsoft.com/office/drawing/2014/main" id="{5C9D6400-06F4-F9E2-09BF-F00548B9DFAC}"/>
              </a:ext>
            </a:extLst>
          </p:cNvPr>
          <p:cNvSpPr>
            <a:spLocks noGrp="1"/>
          </p:cNvSpPr>
          <p:nvPr>
            <p:ph type="sldNum" sz="quarter" idx="12"/>
          </p:nvPr>
        </p:nvSpPr>
        <p:spPr/>
        <p:txBody>
          <a:bodyPr/>
          <a:lstStyle/>
          <a:p>
            <a:fld id="{58FB4751-880F-D840-AAA9-3A15815CC996}" type="slidenum">
              <a:rPr lang="en-US" smtClean="0"/>
              <a:t>27</a:t>
            </a:fld>
            <a:endParaRPr lang="en-US" dirty="0"/>
          </a:p>
        </p:txBody>
      </p:sp>
    </p:spTree>
    <p:extLst>
      <p:ext uri="{BB962C8B-B14F-4D97-AF65-F5344CB8AC3E}">
        <p14:creationId xmlns:p14="http://schemas.microsoft.com/office/powerpoint/2010/main" val="370925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05C2B-AE47-36A4-9E6B-C8A366A43062}"/>
              </a:ext>
            </a:extLst>
          </p:cNvPr>
          <p:cNvSpPr>
            <a:spLocks noGrp="1"/>
          </p:cNvSpPr>
          <p:nvPr>
            <p:ph type="title"/>
          </p:nvPr>
        </p:nvSpPr>
        <p:spPr/>
        <p:txBody>
          <a:bodyPr/>
          <a:lstStyle/>
          <a:p>
            <a:endParaRPr lang="en-IN"/>
          </a:p>
        </p:txBody>
      </p:sp>
      <p:pic>
        <p:nvPicPr>
          <p:cNvPr id="8" name="Content Placeholder 7">
            <a:extLst>
              <a:ext uri="{FF2B5EF4-FFF2-40B4-BE49-F238E27FC236}">
                <a16:creationId xmlns:a16="http://schemas.microsoft.com/office/drawing/2014/main" id="{62328D71-5115-0D54-0384-393F7796D16F}"/>
              </a:ext>
            </a:extLst>
          </p:cNvPr>
          <p:cNvPicPr>
            <a:picLocks noGrp="1" noChangeAspect="1"/>
          </p:cNvPicPr>
          <p:nvPr>
            <p:ph idx="1"/>
          </p:nvPr>
        </p:nvPicPr>
        <p:blipFill>
          <a:blip r:embed="rId3"/>
          <a:stretch>
            <a:fillRect/>
          </a:stretch>
        </p:blipFill>
        <p:spPr>
          <a:xfrm>
            <a:off x="0" y="207390"/>
            <a:ext cx="12015216" cy="6568314"/>
          </a:xfrm>
        </p:spPr>
      </p:pic>
      <p:sp>
        <p:nvSpPr>
          <p:cNvPr id="6" name="Slide Number Placeholder 5">
            <a:extLst>
              <a:ext uri="{FF2B5EF4-FFF2-40B4-BE49-F238E27FC236}">
                <a16:creationId xmlns:a16="http://schemas.microsoft.com/office/drawing/2014/main" id="{0C18B5A6-AD42-3089-A416-F8E646BE4689}"/>
              </a:ext>
            </a:extLst>
          </p:cNvPr>
          <p:cNvSpPr>
            <a:spLocks noGrp="1"/>
          </p:cNvSpPr>
          <p:nvPr>
            <p:ph type="sldNum" sz="quarter" idx="12"/>
          </p:nvPr>
        </p:nvSpPr>
        <p:spPr/>
        <p:txBody>
          <a:bodyPr/>
          <a:lstStyle/>
          <a:p>
            <a:fld id="{58FB4751-880F-D840-AAA9-3A15815CC996}" type="slidenum">
              <a:rPr lang="en-US" smtClean="0"/>
              <a:t>28</a:t>
            </a:fld>
            <a:endParaRPr lang="en-US" dirty="0"/>
          </a:p>
        </p:txBody>
      </p:sp>
    </p:spTree>
    <p:extLst>
      <p:ext uri="{BB962C8B-B14F-4D97-AF65-F5344CB8AC3E}">
        <p14:creationId xmlns:p14="http://schemas.microsoft.com/office/powerpoint/2010/main" val="3344111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5E65A1-154F-F1BC-8E43-107733AC1C31}"/>
              </a:ext>
            </a:extLst>
          </p:cNvPr>
          <p:cNvSpPr>
            <a:spLocks noGrp="1"/>
          </p:cNvSpPr>
          <p:nvPr>
            <p:ph idx="1"/>
          </p:nvPr>
        </p:nvSpPr>
        <p:spPr>
          <a:xfrm>
            <a:off x="576071" y="754144"/>
            <a:ext cx="10952909" cy="5024864"/>
          </a:xfrm>
        </p:spPr>
        <p:txBody>
          <a:bodyPr/>
          <a:lstStyle/>
          <a:p>
            <a:pPr marL="0" indent="0">
              <a:buNone/>
            </a:pPr>
            <a:r>
              <a:rPr lang="en-IN" dirty="0"/>
              <a:t>The previous chart </a:t>
            </a:r>
            <a:r>
              <a:rPr lang="en-IN" dirty="0">
                <a:ea typeface="EB Garamond Medium" panose="00000600000000000000" pitchFamily="2" charset="0"/>
              </a:rPr>
              <a:t>→</a:t>
            </a:r>
            <a:r>
              <a:rPr lang="en-IN" dirty="0"/>
              <a:t> </a:t>
            </a:r>
            <a:r>
              <a:rPr lang="en-IN" dirty="0">
                <a:solidFill>
                  <a:srgbClr val="FF0000"/>
                </a:solidFill>
              </a:rPr>
              <a:t>Annual share of global CO₂ emissions </a:t>
            </a:r>
          </a:p>
          <a:p>
            <a:pPr marL="0" indent="0">
              <a:buNone/>
            </a:pPr>
            <a:r>
              <a:rPr lang="en-IN" dirty="0"/>
              <a:t>is used by the Western countries to browbeat us. But look at our historical emissions and look at the per capita CO2 emissions, we are nowhere near the top. The argument that other nations should cut their emissions by a greater factor has its vindications. The developed nations refuse to own responsibility for their past ‘historical’ emissions. Despite such yawning differences and unfairness in approach, India put forward their future roadmap at COP26, </a:t>
            </a:r>
            <a:r>
              <a:rPr lang="en-IN" u="sng" dirty="0"/>
              <a:t>balancing economic progress with reduction in </a:t>
            </a:r>
          </a:p>
          <a:p>
            <a:pPr marL="0" indent="0">
              <a:buNone/>
            </a:pPr>
            <a:r>
              <a:rPr lang="en-IN" u="sng" dirty="0"/>
              <a:t>CO₂ emissions </a:t>
            </a:r>
            <a:r>
              <a:rPr lang="en-IN" dirty="0"/>
              <a:t>.</a:t>
            </a:r>
          </a:p>
          <a:p>
            <a:pPr marL="0" indent="0">
              <a:buNone/>
            </a:pPr>
            <a:endParaRPr lang="en-IN" dirty="0"/>
          </a:p>
          <a:p>
            <a:endParaRPr lang="en-IN" dirty="0"/>
          </a:p>
        </p:txBody>
      </p:sp>
      <p:sp>
        <p:nvSpPr>
          <p:cNvPr id="5" name="Footer Placeholder 4">
            <a:extLst>
              <a:ext uri="{FF2B5EF4-FFF2-40B4-BE49-F238E27FC236}">
                <a16:creationId xmlns:a16="http://schemas.microsoft.com/office/drawing/2014/main" id="{0C219C10-1FD4-96E0-790C-22CB10DFC7B7}"/>
              </a:ext>
            </a:extLst>
          </p:cNvPr>
          <p:cNvSpPr>
            <a:spLocks noGrp="1"/>
          </p:cNvSpPr>
          <p:nvPr>
            <p:ph type="ftr" sz="quarter" idx="11"/>
          </p:nvPr>
        </p:nvSpPr>
        <p:spPr/>
        <p:txBody>
          <a:bodyPr/>
          <a:lstStyle/>
          <a:p>
            <a:r>
              <a:rPr lang="en-US" dirty="0"/>
              <a:t>Climate change &amp; VAs</a:t>
            </a:r>
          </a:p>
        </p:txBody>
      </p:sp>
      <p:sp>
        <p:nvSpPr>
          <p:cNvPr id="6" name="Slide Number Placeholder 5">
            <a:extLst>
              <a:ext uri="{FF2B5EF4-FFF2-40B4-BE49-F238E27FC236}">
                <a16:creationId xmlns:a16="http://schemas.microsoft.com/office/drawing/2014/main" id="{C9ECB863-5B1B-DB04-DCA4-0A5CDF338518}"/>
              </a:ext>
            </a:extLst>
          </p:cNvPr>
          <p:cNvSpPr>
            <a:spLocks noGrp="1"/>
          </p:cNvSpPr>
          <p:nvPr>
            <p:ph type="sldNum" sz="quarter" idx="12"/>
          </p:nvPr>
        </p:nvSpPr>
        <p:spPr/>
        <p:txBody>
          <a:bodyPr/>
          <a:lstStyle/>
          <a:p>
            <a:fld id="{58FB4751-880F-D840-AAA9-3A15815CC996}" type="slidenum">
              <a:rPr lang="en-US" smtClean="0"/>
              <a:t>29</a:t>
            </a:fld>
            <a:endParaRPr lang="en-US" dirty="0"/>
          </a:p>
        </p:txBody>
      </p:sp>
    </p:spTree>
    <p:extLst>
      <p:ext uri="{BB962C8B-B14F-4D97-AF65-F5344CB8AC3E}">
        <p14:creationId xmlns:p14="http://schemas.microsoft.com/office/powerpoint/2010/main" val="2757322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A4EF-C18F-2378-556B-5FE083BAB2B5}"/>
              </a:ext>
            </a:extLst>
          </p:cNvPr>
          <p:cNvSpPr>
            <a:spLocks noGrp="1"/>
          </p:cNvSpPr>
          <p:nvPr>
            <p:ph type="title"/>
          </p:nvPr>
        </p:nvSpPr>
        <p:spPr>
          <a:xfrm>
            <a:off x="576072" y="82297"/>
            <a:ext cx="10515600" cy="634880"/>
          </a:xfrm>
        </p:spPr>
        <p:txBody>
          <a:bodyPr/>
          <a:lstStyle/>
          <a:p>
            <a:pPr algn="ctr"/>
            <a:r>
              <a:rPr lang="en-US" sz="3200" dirty="0"/>
              <a:t>Us in the larger scheme of things</a:t>
            </a:r>
            <a:endParaRPr lang="en-IN" sz="3200" dirty="0"/>
          </a:p>
        </p:txBody>
      </p:sp>
      <p:graphicFrame>
        <p:nvGraphicFramePr>
          <p:cNvPr id="7" name="Content Placeholder 6">
            <a:extLst>
              <a:ext uri="{FF2B5EF4-FFF2-40B4-BE49-F238E27FC236}">
                <a16:creationId xmlns:a16="http://schemas.microsoft.com/office/drawing/2014/main" id="{AF2EC9B1-3542-F37F-2FB9-69D202A7E076}"/>
              </a:ext>
            </a:extLst>
          </p:cNvPr>
          <p:cNvGraphicFramePr>
            <a:graphicFrameLocks noGrp="1"/>
          </p:cNvGraphicFramePr>
          <p:nvPr>
            <p:ph idx="1"/>
            <p:extLst>
              <p:ext uri="{D42A27DB-BD31-4B8C-83A1-F6EECF244321}">
                <p14:modId xmlns:p14="http://schemas.microsoft.com/office/powerpoint/2010/main" val="3554750335"/>
              </p:ext>
            </p:extLst>
          </p:nvPr>
        </p:nvGraphicFramePr>
        <p:xfrm>
          <a:off x="576263" y="1004046"/>
          <a:ext cx="9363075" cy="5172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E8569790-B21C-D855-AFF8-C8FEFC30954C}"/>
              </a:ext>
            </a:extLst>
          </p:cNvPr>
          <p:cNvSpPr>
            <a:spLocks noGrp="1"/>
          </p:cNvSpPr>
          <p:nvPr>
            <p:ph type="dt" sz="half" idx="10"/>
          </p:nvPr>
        </p:nvSpPr>
        <p:spPr>
          <a:xfrm>
            <a:off x="176784" y="6464808"/>
            <a:ext cx="1176528" cy="310896"/>
          </a:xfrm>
        </p:spPr>
        <p:txBody>
          <a:bodyPr/>
          <a:lstStyle/>
          <a:p>
            <a:r>
              <a:rPr lang="en-US" dirty="0"/>
              <a:t>Dr Priyankar</a:t>
            </a:r>
          </a:p>
        </p:txBody>
      </p:sp>
      <p:sp>
        <p:nvSpPr>
          <p:cNvPr id="6" name="Slide Number Placeholder 5">
            <a:extLst>
              <a:ext uri="{FF2B5EF4-FFF2-40B4-BE49-F238E27FC236}">
                <a16:creationId xmlns:a16="http://schemas.microsoft.com/office/drawing/2014/main" id="{1FB0E1E6-0A72-137E-1E82-50E31A64DCDC}"/>
              </a:ext>
            </a:extLst>
          </p:cNvPr>
          <p:cNvSpPr>
            <a:spLocks noGrp="1"/>
          </p:cNvSpPr>
          <p:nvPr>
            <p:ph type="sldNum" sz="quarter" idx="12"/>
          </p:nvPr>
        </p:nvSpPr>
        <p:spPr/>
        <p:txBody>
          <a:bodyPr/>
          <a:lstStyle/>
          <a:p>
            <a:fld id="{58FB4751-880F-D840-AAA9-3A15815CC996}" type="slidenum">
              <a:rPr lang="en-US" smtClean="0"/>
              <a:t>3</a:t>
            </a:fld>
            <a:endParaRPr lang="en-US" dirty="0"/>
          </a:p>
        </p:txBody>
      </p:sp>
    </p:spTree>
    <p:extLst>
      <p:ext uri="{BB962C8B-B14F-4D97-AF65-F5344CB8AC3E}">
        <p14:creationId xmlns:p14="http://schemas.microsoft.com/office/powerpoint/2010/main" val="3577232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C7256B-44D2-1A5D-62A9-D26440E05692}"/>
              </a:ext>
            </a:extLst>
          </p:cNvPr>
          <p:cNvSpPr>
            <a:spLocks noGrp="1"/>
          </p:cNvSpPr>
          <p:nvPr>
            <p:ph idx="1"/>
          </p:nvPr>
        </p:nvSpPr>
        <p:spPr>
          <a:xfrm>
            <a:off x="576072" y="556181"/>
            <a:ext cx="9859400" cy="5222827"/>
          </a:xfrm>
        </p:spPr>
        <p:txBody>
          <a:bodyPr/>
          <a:lstStyle/>
          <a:p>
            <a:pPr marL="0" indent="0">
              <a:lnSpc>
                <a:spcPct val="150000"/>
              </a:lnSpc>
              <a:buNone/>
            </a:pPr>
            <a:r>
              <a:rPr lang="en-IN" dirty="0"/>
              <a:t>Despite the low per capita CO2 emissions India has been smart. They have accepted that climate change is occurring, they are investing heavily in the renewable energy sector, environmental sustainability is being accommodated in sectoral policies, &amp; they are demanding climate funds as compensation (that is they are demanding money for the changes they are having to make) and they are ensuring India’s economic growth is not compromised. </a:t>
            </a:r>
          </a:p>
        </p:txBody>
      </p:sp>
      <p:sp>
        <p:nvSpPr>
          <p:cNvPr id="4" name="Date Placeholder 3">
            <a:extLst>
              <a:ext uri="{FF2B5EF4-FFF2-40B4-BE49-F238E27FC236}">
                <a16:creationId xmlns:a16="http://schemas.microsoft.com/office/drawing/2014/main" id="{1BF40251-DC8C-C368-7972-92D77591DF3C}"/>
              </a:ext>
            </a:extLst>
          </p:cNvPr>
          <p:cNvSpPr>
            <a:spLocks noGrp="1"/>
          </p:cNvSpPr>
          <p:nvPr>
            <p:ph type="dt" sz="half" idx="10"/>
          </p:nvPr>
        </p:nvSpPr>
        <p:spPr>
          <a:xfrm>
            <a:off x="365760" y="6464808"/>
            <a:ext cx="1085968" cy="310896"/>
          </a:xfrm>
        </p:spPr>
        <p:txBody>
          <a:bodyPr/>
          <a:lstStyle/>
          <a:p>
            <a:r>
              <a:rPr lang="en-US" dirty="0"/>
              <a:t>Dr Priyankar</a:t>
            </a:r>
          </a:p>
        </p:txBody>
      </p:sp>
      <p:sp>
        <p:nvSpPr>
          <p:cNvPr id="5" name="Footer Placeholder 4">
            <a:extLst>
              <a:ext uri="{FF2B5EF4-FFF2-40B4-BE49-F238E27FC236}">
                <a16:creationId xmlns:a16="http://schemas.microsoft.com/office/drawing/2014/main" id="{70454D8C-FC31-FCAA-435C-C26273D1DD01}"/>
              </a:ext>
            </a:extLst>
          </p:cNvPr>
          <p:cNvSpPr>
            <a:spLocks noGrp="1"/>
          </p:cNvSpPr>
          <p:nvPr>
            <p:ph type="ftr" sz="quarter" idx="11"/>
          </p:nvPr>
        </p:nvSpPr>
        <p:spPr/>
        <p:txBody>
          <a:bodyPr/>
          <a:lstStyle/>
          <a:p>
            <a:r>
              <a:rPr lang="en-US" dirty="0"/>
              <a:t>Climate Change &amp; VAs</a:t>
            </a:r>
          </a:p>
        </p:txBody>
      </p:sp>
      <p:sp>
        <p:nvSpPr>
          <p:cNvPr id="6" name="Slide Number Placeholder 5">
            <a:extLst>
              <a:ext uri="{FF2B5EF4-FFF2-40B4-BE49-F238E27FC236}">
                <a16:creationId xmlns:a16="http://schemas.microsoft.com/office/drawing/2014/main" id="{ACC81C03-77DC-530F-0772-F4A0E53E66A4}"/>
              </a:ext>
            </a:extLst>
          </p:cNvPr>
          <p:cNvSpPr>
            <a:spLocks noGrp="1"/>
          </p:cNvSpPr>
          <p:nvPr>
            <p:ph type="sldNum" sz="quarter" idx="12"/>
          </p:nvPr>
        </p:nvSpPr>
        <p:spPr/>
        <p:txBody>
          <a:bodyPr/>
          <a:lstStyle/>
          <a:p>
            <a:fld id="{58FB4751-880F-D840-AAA9-3A15815CC996}" type="slidenum">
              <a:rPr lang="en-US" smtClean="0"/>
              <a:t>30</a:t>
            </a:fld>
            <a:endParaRPr lang="en-US" dirty="0"/>
          </a:p>
        </p:txBody>
      </p:sp>
    </p:spTree>
    <p:extLst>
      <p:ext uri="{BB962C8B-B14F-4D97-AF65-F5344CB8AC3E}">
        <p14:creationId xmlns:p14="http://schemas.microsoft.com/office/powerpoint/2010/main" val="4100644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DB30A98-0A1E-0348-D413-21E200095207}"/>
              </a:ext>
            </a:extLst>
          </p:cNvPr>
          <p:cNvGraphicFramePr>
            <a:graphicFrameLocks noGrp="1"/>
          </p:cNvGraphicFramePr>
          <p:nvPr>
            <p:ph idx="1"/>
            <p:extLst>
              <p:ext uri="{D42A27DB-BD31-4B8C-83A1-F6EECF244321}">
                <p14:modId xmlns:p14="http://schemas.microsoft.com/office/powerpoint/2010/main" val="799228667"/>
              </p:ext>
            </p:extLst>
          </p:nvPr>
        </p:nvGraphicFramePr>
        <p:xfrm>
          <a:off x="576263" y="556181"/>
          <a:ext cx="10349403" cy="5222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D250A940-5CE8-17F7-4EB5-128663393CC3}"/>
              </a:ext>
            </a:extLst>
          </p:cNvPr>
          <p:cNvSpPr>
            <a:spLocks noGrp="1"/>
          </p:cNvSpPr>
          <p:nvPr>
            <p:ph type="sldNum" sz="quarter" idx="12"/>
          </p:nvPr>
        </p:nvSpPr>
        <p:spPr/>
        <p:txBody>
          <a:bodyPr/>
          <a:lstStyle/>
          <a:p>
            <a:fld id="{58FB4751-880F-D840-AAA9-3A15815CC996}" type="slidenum">
              <a:rPr lang="en-US" smtClean="0"/>
              <a:t>31</a:t>
            </a:fld>
            <a:endParaRPr lang="en-US" dirty="0"/>
          </a:p>
        </p:txBody>
      </p:sp>
    </p:spTree>
    <p:extLst>
      <p:ext uri="{BB962C8B-B14F-4D97-AF65-F5344CB8AC3E}">
        <p14:creationId xmlns:p14="http://schemas.microsoft.com/office/powerpoint/2010/main" val="1658809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181CF-6242-2C52-D71D-378A84D30866}"/>
              </a:ext>
            </a:extLst>
          </p:cNvPr>
          <p:cNvSpPr>
            <a:spLocks noGrp="1"/>
          </p:cNvSpPr>
          <p:nvPr>
            <p:ph type="title"/>
          </p:nvPr>
        </p:nvSpPr>
        <p:spPr>
          <a:xfrm>
            <a:off x="576072" y="704087"/>
            <a:ext cx="10515600" cy="1643187"/>
          </a:xfrm>
        </p:spPr>
        <p:txBody>
          <a:bodyPr/>
          <a:lstStyle/>
          <a:p>
            <a:r>
              <a:rPr lang="en-IN" sz="3200" dirty="0"/>
              <a:t>WHO has designated climate change as the most significant threat to human health in the 21</a:t>
            </a:r>
            <a:r>
              <a:rPr lang="en-IN" sz="3200" baseline="30000" dirty="0"/>
              <a:t>st</a:t>
            </a:r>
            <a:r>
              <a:rPr lang="en-IN" sz="3200" dirty="0"/>
              <a:t> century</a:t>
            </a:r>
          </a:p>
        </p:txBody>
      </p:sp>
      <p:pic>
        <p:nvPicPr>
          <p:cNvPr id="8" name="Content Placeholder 7">
            <a:extLst>
              <a:ext uri="{FF2B5EF4-FFF2-40B4-BE49-F238E27FC236}">
                <a16:creationId xmlns:a16="http://schemas.microsoft.com/office/drawing/2014/main" id="{B7764835-9EC5-71D2-AD00-403B75395AB5}"/>
              </a:ext>
            </a:extLst>
          </p:cNvPr>
          <p:cNvPicPr>
            <a:picLocks noGrp="1" noChangeAspect="1"/>
          </p:cNvPicPr>
          <p:nvPr>
            <p:ph idx="1"/>
          </p:nvPr>
        </p:nvPicPr>
        <p:blipFill>
          <a:blip r:embed="rId2"/>
          <a:stretch>
            <a:fillRect/>
          </a:stretch>
        </p:blipFill>
        <p:spPr>
          <a:xfrm>
            <a:off x="576073" y="2347274"/>
            <a:ext cx="10076216" cy="3535052"/>
          </a:xfrm>
        </p:spPr>
      </p:pic>
      <p:sp>
        <p:nvSpPr>
          <p:cNvPr id="4" name="Date Placeholder 3">
            <a:extLst>
              <a:ext uri="{FF2B5EF4-FFF2-40B4-BE49-F238E27FC236}">
                <a16:creationId xmlns:a16="http://schemas.microsoft.com/office/drawing/2014/main" id="{3C9CA21D-3396-1186-2140-131621F184F3}"/>
              </a:ext>
            </a:extLst>
          </p:cNvPr>
          <p:cNvSpPr>
            <a:spLocks noGrp="1"/>
          </p:cNvSpPr>
          <p:nvPr>
            <p:ph type="dt" sz="half" idx="10"/>
          </p:nvPr>
        </p:nvSpPr>
        <p:spPr>
          <a:xfrm>
            <a:off x="0" y="6464808"/>
            <a:ext cx="1353312" cy="310896"/>
          </a:xfrm>
        </p:spPr>
        <p:txBody>
          <a:bodyPr/>
          <a:lstStyle/>
          <a:p>
            <a:r>
              <a:rPr lang="en-US" dirty="0"/>
              <a:t>Dr Priyankar</a:t>
            </a:r>
          </a:p>
          <a:p>
            <a:endParaRPr lang="en-US" dirty="0"/>
          </a:p>
        </p:txBody>
      </p:sp>
      <p:sp>
        <p:nvSpPr>
          <p:cNvPr id="6" name="Slide Number Placeholder 5">
            <a:extLst>
              <a:ext uri="{FF2B5EF4-FFF2-40B4-BE49-F238E27FC236}">
                <a16:creationId xmlns:a16="http://schemas.microsoft.com/office/drawing/2014/main" id="{9EEED528-A32F-0701-17AD-DEC98E29FBD2}"/>
              </a:ext>
            </a:extLst>
          </p:cNvPr>
          <p:cNvSpPr>
            <a:spLocks noGrp="1"/>
          </p:cNvSpPr>
          <p:nvPr>
            <p:ph type="sldNum" sz="quarter" idx="12"/>
          </p:nvPr>
        </p:nvSpPr>
        <p:spPr/>
        <p:txBody>
          <a:bodyPr/>
          <a:lstStyle/>
          <a:p>
            <a:fld id="{58FB4751-880F-D840-AAA9-3A15815CC996}" type="slidenum">
              <a:rPr lang="en-US" smtClean="0"/>
              <a:t>32</a:t>
            </a:fld>
            <a:endParaRPr lang="en-US" dirty="0"/>
          </a:p>
        </p:txBody>
      </p:sp>
    </p:spTree>
    <p:extLst>
      <p:ext uri="{BB962C8B-B14F-4D97-AF65-F5344CB8AC3E}">
        <p14:creationId xmlns:p14="http://schemas.microsoft.com/office/powerpoint/2010/main" val="316045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6E37-0ABC-3172-3291-510457256917}"/>
              </a:ext>
            </a:extLst>
          </p:cNvPr>
          <p:cNvSpPr>
            <a:spLocks noGrp="1"/>
          </p:cNvSpPr>
          <p:nvPr>
            <p:ph type="ctrTitle"/>
          </p:nvPr>
        </p:nvSpPr>
        <p:spPr>
          <a:xfrm>
            <a:off x="209550" y="1122363"/>
            <a:ext cx="4238625" cy="2611438"/>
          </a:xfrm>
        </p:spPr>
        <p:txBody>
          <a:bodyPr/>
          <a:lstStyle/>
          <a:p>
            <a:r>
              <a:rPr lang="en-IN" sz="4000" dirty="0"/>
              <a:t>Global warming leading to climate change is </a:t>
            </a:r>
            <a:r>
              <a:rPr lang="en-IN" sz="4000" b="1" dirty="0">
                <a:solidFill>
                  <a:srgbClr val="FF0000"/>
                </a:solidFill>
              </a:rPr>
              <a:t>inevitable</a:t>
            </a:r>
          </a:p>
        </p:txBody>
      </p:sp>
      <p:pic>
        <p:nvPicPr>
          <p:cNvPr id="2050" name="Picture 2" descr="Avengers Endgame GIF">
            <a:extLst>
              <a:ext uri="{FF2B5EF4-FFF2-40B4-BE49-F238E27FC236}">
                <a16:creationId xmlns:a16="http://schemas.microsoft.com/office/drawing/2014/main" id="{C23A07A3-9AD6-8C9E-3E2C-F031623A5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775" y="666750"/>
            <a:ext cx="5743575" cy="521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851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B1443-88AA-B94A-360F-12DB2D6605EF}"/>
              </a:ext>
            </a:extLst>
          </p:cNvPr>
          <p:cNvSpPr>
            <a:spLocks noGrp="1"/>
          </p:cNvSpPr>
          <p:nvPr>
            <p:ph type="title"/>
          </p:nvPr>
        </p:nvSpPr>
        <p:spPr>
          <a:xfrm>
            <a:off x="576070" y="82296"/>
            <a:ext cx="5519929" cy="860384"/>
          </a:xfrm>
        </p:spPr>
        <p:txBody>
          <a:bodyPr/>
          <a:lstStyle/>
          <a:p>
            <a:r>
              <a:rPr lang="en-IN" sz="2800" dirty="0"/>
              <a:t>Everyone of us can make a difference</a:t>
            </a:r>
          </a:p>
        </p:txBody>
      </p:sp>
      <p:sp>
        <p:nvSpPr>
          <p:cNvPr id="3" name="Text Placeholder 2">
            <a:extLst>
              <a:ext uri="{FF2B5EF4-FFF2-40B4-BE49-F238E27FC236}">
                <a16:creationId xmlns:a16="http://schemas.microsoft.com/office/drawing/2014/main" id="{49088BED-043D-16A6-6BD4-BFF445801B3A}"/>
              </a:ext>
            </a:extLst>
          </p:cNvPr>
          <p:cNvSpPr>
            <a:spLocks noGrp="1"/>
          </p:cNvSpPr>
          <p:nvPr>
            <p:ph type="body" sz="half" idx="2"/>
          </p:nvPr>
        </p:nvSpPr>
        <p:spPr>
          <a:xfrm>
            <a:off x="131975" y="1338607"/>
            <a:ext cx="6297105" cy="4679794"/>
          </a:xfrm>
        </p:spPr>
        <p:txBody>
          <a:bodyPr/>
          <a:lstStyle/>
          <a:p>
            <a:pPr marL="285750" indent="-285750">
              <a:buFont typeface="Arial" panose="020B0604020202020204" pitchFamily="34" charset="0"/>
              <a:buChar char="•"/>
            </a:pPr>
            <a:r>
              <a:rPr lang="en-IN" dirty="0"/>
              <a:t>Personal lives—</a:t>
            </a:r>
          </a:p>
          <a:p>
            <a:pPr marL="285750" indent="-285750">
              <a:buFont typeface="Arial" panose="020B0604020202020204" pitchFamily="34" charset="0"/>
              <a:buChar char="•"/>
            </a:pPr>
            <a:r>
              <a:rPr lang="en-IN" dirty="0"/>
              <a:t>Buying an EV, going on a road trip rather take a plane for vacation, using energy saving devices at home, solar energy panels– these are all individual matters</a:t>
            </a:r>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r>
              <a:rPr lang="en-IN" dirty="0"/>
              <a:t>Professionally </a:t>
            </a:r>
          </a:p>
          <a:p>
            <a:pPr marL="285750" indent="-285750">
              <a:buFont typeface="Arial" panose="020B0604020202020204" pitchFamily="34" charset="0"/>
              <a:buChar char="•"/>
            </a:pPr>
            <a:r>
              <a:rPr lang="en-IN" dirty="0"/>
              <a:t>You can help the climate by making certain smart choices without compromising patient safety</a:t>
            </a:r>
          </a:p>
          <a:p>
            <a:pPr marL="285750" indent="-285750">
              <a:buFont typeface="Arial" panose="020B0604020202020204" pitchFamily="34" charset="0"/>
              <a:buChar char="•"/>
            </a:pPr>
            <a:r>
              <a:rPr lang="en-IN" dirty="0"/>
              <a:t>It may involve a little bit of thinking and making informed choices but the choice themselves are well known to many of you </a:t>
            </a:r>
          </a:p>
        </p:txBody>
      </p:sp>
      <p:sp>
        <p:nvSpPr>
          <p:cNvPr id="7" name="Slide Number Placeholder 6">
            <a:extLst>
              <a:ext uri="{FF2B5EF4-FFF2-40B4-BE49-F238E27FC236}">
                <a16:creationId xmlns:a16="http://schemas.microsoft.com/office/drawing/2014/main" id="{E046564D-0B82-7545-CDF5-EAF1D352E7F9}"/>
              </a:ext>
            </a:extLst>
          </p:cNvPr>
          <p:cNvSpPr>
            <a:spLocks noGrp="1"/>
          </p:cNvSpPr>
          <p:nvPr>
            <p:ph type="sldNum" sz="quarter" idx="12"/>
          </p:nvPr>
        </p:nvSpPr>
        <p:spPr/>
        <p:txBody>
          <a:bodyPr/>
          <a:lstStyle/>
          <a:p>
            <a:fld id="{58FB4751-880F-D840-AAA9-3A15815CC996}" type="slidenum">
              <a:rPr lang="en-US" smtClean="0"/>
              <a:t>34</a:t>
            </a:fld>
            <a:endParaRPr lang="en-US" dirty="0"/>
          </a:p>
        </p:txBody>
      </p:sp>
      <p:pic>
        <p:nvPicPr>
          <p:cNvPr id="11" name="Picture Placeholder 10">
            <a:extLst>
              <a:ext uri="{FF2B5EF4-FFF2-40B4-BE49-F238E27FC236}">
                <a16:creationId xmlns:a16="http://schemas.microsoft.com/office/drawing/2014/main" id="{5F6D0A13-1801-B7FD-5A2C-F7BF88B01A0A}"/>
              </a:ext>
            </a:extLst>
          </p:cNvPr>
          <p:cNvPicPr>
            <a:picLocks noGrp="1" noChangeAspect="1"/>
          </p:cNvPicPr>
          <p:nvPr>
            <p:ph type="pic" idx="1"/>
          </p:nvPr>
        </p:nvPicPr>
        <p:blipFill>
          <a:blip r:embed="rId2"/>
          <a:srcRect t="10181" b="10181"/>
          <a:stretch>
            <a:fillRect/>
          </a:stretch>
        </p:blipFill>
        <p:spPr>
          <a:xfrm>
            <a:off x="6872140" y="0"/>
            <a:ext cx="5319860" cy="6464808"/>
          </a:xfrm>
          <a:prstGeom prst="rect">
            <a:avLst/>
          </a:prstGeom>
        </p:spPr>
      </p:pic>
    </p:spTree>
    <p:extLst>
      <p:ext uri="{BB962C8B-B14F-4D97-AF65-F5344CB8AC3E}">
        <p14:creationId xmlns:p14="http://schemas.microsoft.com/office/powerpoint/2010/main" val="2994885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93C6-3580-89B5-C5FA-09C228A73113}"/>
              </a:ext>
            </a:extLst>
          </p:cNvPr>
          <p:cNvSpPr>
            <a:spLocks noGrp="1"/>
          </p:cNvSpPr>
          <p:nvPr>
            <p:ph type="title"/>
          </p:nvPr>
        </p:nvSpPr>
        <p:spPr>
          <a:xfrm>
            <a:off x="2560320" y="1348034"/>
            <a:ext cx="4840641" cy="2080966"/>
          </a:xfrm>
        </p:spPr>
        <p:txBody>
          <a:bodyPr/>
          <a:lstStyle/>
          <a:p>
            <a:pPr algn="ctr"/>
            <a:r>
              <a:rPr lang="en-IN" sz="4000" dirty="0"/>
              <a:t>GHGs, GWP </a:t>
            </a:r>
            <a:br>
              <a:rPr lang="en-IN" sz="4000" dirty="0"/>
            </a:br>
            <a:r>
              <a:rPr lang="en-IN" sz="4000" dirty="0"/>
              <a:t>&amp; why Desflurane should des-appear</a:t>
            </a:r>
          </a:p>
        </p:txBody>
      </p:sp>
    </p:spTree>
    <p:extLst>
      <p:ext uri="{BB962C8B-B14F-4D97-AF65-F5344CB8AC3E}">
        <p14:creationId xmlns:p14="http://schemas.microsoft.com/office/powerpoint/2010/main" val="1244117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FDE2F-2E47-9629-8079-28A253AE27F0}"/>
              </a:ext>
            </a:extLst>
          </p:cNvPr>
          <p:cNvSpPr>
            <a:spLocks noGrp="1"/>
          </p:cNvSpPr>
          <p:nvPr>
            <p:ph type="title"/>
          </p:nvPr>
        </p:nvSpPr>
        <p:spPr>
          <a:xfrm>
            <a:off x="576072" y="82296"/>
            <a:ext cx="10515600" cy="898092"/>
          </a:xfrm>
        </p:spPr>
        <p:txBody>
          <a:bodyPr/>
          <a:lstStyle/>
          <a:p>
            <a:r>
              <a:rPr lang="en-IN" sz="2800" dirty="0"/>
              <a:t>All Volatile Anaesthetics (VA) are variably potent Greenhouse gases (GHG)</a:t>
            </a:r>
          </a:p>
        </p:txBody>
      </p:sp>
      <p:sp>
        <p:nvSpPr>
          <p:cNvPr id="3" name="Content Placeholder 2">
            <a:extLst>
              <a:ext uri="{FF2B5EF4-FFF2-40B4-BE49-F238E27FC236}">
                <a16:creationId xmlns:a16="http://schemas.microsoft.com/office/drawing/2014/main" id="{6B1F509D-4004-2C93-0177-6006C51C9663}"/>
              </a:ext>
            </a:extLst>
          </p:cNvPr>
          <p:cNvSpPr>
            <a:spLocks noGrp="1"/>
          </p:cNvSpPr>
          <p:nvPr>
            <p:ph idx="1"/>
          </p:nvPr>
        </p:nvSpPr>
        <p:spPr>
          <a:xfrm>
            <a:off x="576072" y="1291471"/>
            <a:ext cx="10451592" cy="5335571"/>
          </a:xfrm>
        </p:spPr>
        <p:txBody>
          <a:bodyPr>
            <a:normAutofit/>
          </a:bodyPr>
          <a:lstStyle/>
          <a:p>
            <a:r>
              <a:rPr lang="en-IN" dirty="0"/>
              <a:t>GHG contributes to the </a:t>
            </a:r>
            <a:r>
              <a:rPr lang="en-US" b="1" i="0" dirty="0">
                <a:effectLst/>
              </a:rPr>
              <a:t>greenhouse effect</a:t>
            </a:r>
            <a:r>
              <a:rPr lang="en-US" b="0" i="0" dirty="0">
                <a:effectLst/>
              </a:rPr>
              <a:t>, a warming of Earth’s surface and </a:t>
            </a:r>
            <a:r>
              <a:rPr lang="en-US" dirty="0"/>
              <a:t>troposphere</a:t>
            </a:r>
          </a:p>
          <a:p>
            <a:r>
              <a:rPr lang="en-US" dirty="0"/>
              <a:t>Atmospheric gas becomes a GHG by absorbing &amp; reflecting infrared radiation IR from Earth that would otherwise escape into space</a:t>
            </a:r>
          </a:p>
          <a:p>
            <a:endParaRPr lang="en-US" dirty="0"/>
          </a:p>
          <a:p>
            <a:r>
              <a:rPr lang="en-IN" dirty="0"/>
              <a:t>Properties which determine the potency of a gas as GHG</a:t>
            </a:r>
          </a:p>
          <a:p>
            <a:r>
              <a:rPr lang="en-IN" dirty="0"/>
              <a:t>1. atmospheric lifetime (AL) of gas </a:t>
            </a:r>
            <a:r>
              <a:rPr lang="en-IN" dirty="0" err="1"/>
              <a:t>eg.</a:t>
            </a:r>
            <a:r>
              <a:rPr lang="en-IN" dirty="0"/>
              <a:t> N</a:t>
            </a:r>
            <a:r>
              <a:rPr lang="en-IN" dirty="0">
                <a:latin typeface="Constantia" panose="02030602050306030303" pitchFamily="18" charset="0"/>
              </a:rPr>
              <a:t>₂</a:t>
            </a:r>
            <a:r>
              <a:rPr lang="en-IN" dirty="0"/>
              <a:t>O</a:t>
            </a:r>
          </a:p>
          <a:p>
            <a:r>
              <a:rPr lang="en-IN" dirty="0"/>
              <a:t>2. % of IR the gas absorbs during its atmospheric lifetime</a:t>
            </a:r>
          </a:p>
          <a:p>
            <a:r>
              <a:rPr lang="en-IN" dirty="0"/>
              <a:t>3. No. of naturally occurring species which absorbs the same wavelength of IR. Less the number more potent the GHG   </a:t>
            </a:r>
            <a:r>
              <a:rPr lang="en-IN" dirty="0" err="1"/>
              <a:t>eg</a:t>
            </a:r>
            <a:r>
              <a:rPr lang="en-IN" dirty="0"/>
              <a:t> Volatile Anaesthetics</a:t>
            </a:r>
          </a:p>
        </p:txBody>
      </p:sp>
      <p:sp>
        <p:nvSpPr>
          <p:cNvPr id="6" name="Slide Number Placeholder 5">
            <a:extLst>
              <a:ext uri="{FF2B5EF4-FFF2-40B4-BE49-F238E27FC236}">
                <a16:creationId xmlns:a16="http://schemas.microsoft.com/office/drawing/2014/main" id="{688BE913-1B5A-A554-5B0F-1D1DD81D1139}"/>
              </a:ext>
            </a:extLst>
          </p:cNvPr>
          <p:cNvSpPr>
            <a:spLocks noGrp="1"/>
          </p:cNvSpPr>
          <p:nvPr>
            <p:ph type="sldNum" sz="quarter" idx="12"/>
          </p:nvPr>
        </p:nvSpPr>
        <p:spPr/>
        <p:txBody>
          <a:bodyPr/>
          <a:lstStyle/>
          <a:p>
            <a:fld id="{58FB4751-880F-D840-AAA9-3A15815CC996}" type="slidenum">
              <a:rPr lang="en-US" smtClean="0"/>
              <a:t>36</a:t>
            </a:fld>
            <a:endParaRPr lang="en-US" dirty="0"/>
          </a:p>
        </p:txBody>
      </p:sp>
    </p:spTree>
    <p:extLst>
      <p:ext uri="{BB962C8B-B14F-4D97-AF65-F5344CB8AC3E}">
        <p14:creationId xmlns:p14="http://schemas.microsoft.com/office/powerpoint/2010/main" val="852496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D07E08-8C2F-2132-910B-A1A45A84CD32}"/>
              </a:ext>
            </a:extLst>
          </p:cNvPr>
          <p:cNvSpPr>
            <a:spLocks noGrp="1"/>
          </p:cNvSpPr>
          <p:nvPr>
            <p:ph sz="half" idx="1"/>
          </p:nvPr>
        </p:nvSpPr>
        <p:spPr/>
        <p:txBody>
          <a:bodyPr/>
          <a:lstStyle/>
          <a:p>
            <a:r>
              <a:rPr lang="en-IN" dirty="0"/>
              <a:t>If calculations are based on this table</a:t>
            </a:r>
            <a:r>
              <a:rPr lang="en-IN" dirty="0">
                <a:ea typeface="Calibri" panose="020F0502020204030204" pitchFamily="34" charset="0"/>
                <a:cs typeface="Calibri" panose="020F0502020204030204" pitchFamily="34" charset="0"/>
              </a:rPr>
              <a:t>→ erroneous interpretation that VAs do not impact near term climate as much as CFCs and methane</a:t>
            </a:r>
          </a:p>
          <a:p>
            <a:r>
              <a:rPr lang="en-IN" dirty="0">
                <a:ea typeface="Calibri" panose="020F0502020204030204" pitchFamily="34" charset="0"/>
                <a:cs typeface="Calibri" panose="020F0502020204030204" pitchFamily="34" charset="0"/>
              </a:rPr>
              <a:t>Anaesthetists are operating at the </a:t>
            </a:r>
            <a:r>
              <a:rPr lang="en-IN" i="1" dirty="0">
                <a:ea typeface="Calibri" panose="020F0502020204030204" pitchFamily="34" charset="0"/>
                <a:cs typeface="Calibri" panose="020F0502020204030204" pitchFamily="34" charset="0"/>
              </a:rPr>
              <a:t>front end of the VA emission curve</a:t>
            </a:r>
            <a:endParaRPr lang="en-IN" i="1" dirty="0"/>
          </a:p>
        </p:txBody>
      </p:sp>
      <p:pic>
        <p:nvPicPr>
          <p:cNvPr id="9" name="Content Placeholder 8">
            <a:extLst>
              <a:ext uri="{FF2B5EF4-FFF2-40B4-BE49-F238E27FC236}">
                <a16:creationId xmlns:a16="http://schemas.microsoft.com/office/drawing/2014/main" id="{36D7659E-7E57-C333-95D4-60B0A62DB169}"/>
              </a:ext>
            </a:extLst>
          </p:cNvPr>
          <p:cNvPicPr>
            <a:picLocks noGrp="1" noChangeAspect="1"/>
          </p:cNvPicPr>
          <p:nvPr>
            <p:ph sz="half" idx="2"/>
          </p:nvPr>
        </p:nvPicPr>
        <p:blipFill>
          <a:blip r:embed="rId3"/>
          <a:stretch>
            <a:fillRect/>
          </a:stretch>
        </p:blipFill>
        <p:spPr>
          <a:xfrm>
            <a:off x="6718395" y="1825625"/>
            <a:ext cx="4089209" cy="4351338"/>
          </a:xfrm>
        </p:spPr>
      </p:pic>
      <p:sp>
        <p:nvSpPr>
          <p:cNvPr id="6" name="Slide Number Placeholder 5">
            <a:extLst>
              <a:ext uri="{FF2B5EF4-FFF2-40B4-BE49-F238E27FC236}">
                <a16:creationId xmlns:a16="http://schemas.microsoft.com/office/drawing/2014/main" id="{F44C7E87-5E96-8299-F414-08A2ACAD9302}"/>
              </a:ext>
            </a:extLst>
          </p:cNvPr>
          <p:cNvSpPr>
            <a:spLocks noGrp="1"/>
          </p:cNvSpPr>
          <p:nvPr>
            <p:ph type="sldNum" sz="quarter" idx="12"/>
          </p:nvPr>
        </p:nvSpPr>
        <p:spPr/>
        <p:txBody>
          <a:bodyPr/>
          <a:lstStyle/>
          <a:p>
            <a:fld id="{58FB4751-880F-D840-AAA9-3A15815CC996}" type="slidenum">
              <a:rPr lang="en-US" smtClean="0"/>
              <a:t>37</a:t>
            </a:fld>
            <a:endParaRPr lang="en-US" dirty="0"/>
          </a:p>
        </p:txBody>
      </p:sp>
    </p:spTree>
    <p:extLst>
      <p:ext uri="{BB962C8B-B14F-4D97-AF65-F5344CB8AC3E}">
        <p14:creationId xmlns:p14="http://schemas.microsoft.com/office/powerpoint/2010/main" val="908942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EF10-9847-B59E-0D37-86AEC8912D4B}"/>
              </a:ext>
            </a:extLst>
          </p:cNvPr>
          <p:cNvSpPr>
            <a:spLocks noGrp="1"/>
          </p:cNvSpPr>
          <p:nvPr>
            <p:ph type="title"/>
          </p:nvPr>
        </p:nvSpPr>
        <p:spPr/>
        <p:txBody>
          <a:bodyPr/>
          <a:lstStyle/>
          <a:p>
            <a:pPr algn="ctr"/>
            <a:r>
              <a:rPr lang="en-IN" sz="3600" dirty="0"/>
              <a:t>Global warming potential GWPs of VAs</a:t>
            </a:r>
          </a:p>
        </p:txBody>
      </p:sp>
      <p:pic>
        <p:nvPicPr>
          <p:cNvPr id="8" name="Content Placeholder 7">
            <a:extLst>
              <a:ext uri="{FF2B5EF4-FFF2-40B4-BE49-F238E27FC236}">
                <a16:creationId xmlns:a16="http://schemas.microsoft.com/office/drawing/2014/main" id="{74A7756B-2FB0-7AD9-8287-9A12D721290D}"/>
              </a:ext>
            </a:extLst>
          </p:cNvPr>
          <p:cNvPicPr>
            <a:picLocks noGrp="1" noChangeAspect="1"/>
          </p:cNvPicPr>
          <p:nvPr>
            <p:ph idx="1"/>
          </p:nvPr>
        </p:nvPicPr>
        <p:blipFill>
          <a:blip r:embed="rId2"/>
          <a:stretch>
            <a:fillRect/>
          </a:stretch>
        </p:blipFill>
        <p:spPr>
          <a:xfrm>
            <a:off x="1696826" y="1715678"/>
            <a:ext cx="8399282" cy="4438234"/>
          </a:xfrm>
        </p:spPr>
      </p:pic>
      <p:sp>
        <p:nvSpPr>
          <p:cNvPr id="4" name="Date Placeholder 3">
            <a:extLst>
              <a:ext uri="{FF2B5EF4-FFF2-40B4-BE49-F238E27FC236}">
                <a16:creationId xmlns:a16="http://schemas.microsoft.com/office/drawing/2014/main" id="{816BA26B-4009-B2E4-81D7-65E18952D1CA}"/>
              </a:ext>
            </a:extLst>
          </p:cNvPr>
          <p:cNvSpPr>
            <a:spLocks noGrp="1"/>
          </p:cNvSpPr>
          <p:nvPr>
            <p:ph type="dt" sz="half" idx="10"/>
          </p:nvPr>
        </p:nvSpPr>
        <p:spPr>
          <a:xfrm>
            <a:off x="0" y="6464808"/>
            <a:ext cx="1353312" cy="310896"/>
          </a:xfrm>
        </p:spPr>
        <p:txBody>
          <a:bodyPr/>
          <a:lstStyle/>
          <a:p>
            <a:r>
              <a:rPr lang="en-US" dirty="0"/>
              <a:t>Dr Priyankar</a:t>
            </a:r>
          </a:p>
          <a:p>
            <a:endParaRPr lang="en-US" dirty="0"/>
          </a:p>
        </p:txBody>
      </p:sp>
      <p:sp>
        <p:nvSpPr>
          <p:cNvPr id="6" name="Slide Number Placeholder 5">
            <a:extLst>
              <a:ext uri="{FF2B5EF4-FFF2-40B4-BE49-F238E27FC236}">
                <a16:creationId xmlns:a16="http://schemas.microsoft.com/office/drawing/2014/main" id="{62162F01-5DBB-8701-84F1-2C3BA4DCCF83}"/>
              </a:ext>
            </a:extLst>
          </p:cNvPr>
          <p:cNvSpPr>
            <a:spLocks noGrp="1"/>
          </p:cNvSpPr>
          <p:nvPr>
            <p:ph type="sldNum" sz="quarter" idx="12"/>
          </p:nvPr>
        </p:nvSpPr>
        <p:spPr/>
        <p:txBody>
          <a:bodyPr/>
          <a:lstStyle/>
          <a:p>
            <a:fld id="{58FB4751-880F-D840-AAA9-3A15815CC996}" type="slidenum">
              <a:rPr lang="en-US" smtClean="0"/>
              <a:t>38</a:t>
            </a:fld>
            <a:endParaRPr lang="en-US" dirty="0"/>
          </a:p>
        </p:txBody>
      </p:sp>
    </p:spTree>
    <p:extLst>
      <p:ext uri="{BB962C8B-B14F-4D97-AF65-F5344CB8AC3E}">
        <p14:creationId xmlns:p14="http://schemas.microsoft.com/office/powerpoint/2010/main" val="1487270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9CF46F-CB67-D208-07AF-EF6B98DF9FA5}"/>
              </a:ext>
            </a:extLst>
          </p:cNvPr>
          <p:cNvSpPr>
            <a:spLocks noGrp="1"/>
          </p:cNvSpPr>
          <p:nvPr>
            <p:ph type="body" sz="half" idx="2"/>
          </p:nvPr>
        </p:nvSpPr>
        <p:spPr>
          <a:xfrm>
            <a:off x="576072" y="254525"/>
            <a:ext cx="4572000" cy="5763876"/>
          </a:xfrm>
        </p:spPr>
        <p:txBody>
          <a:bodyPr>
            <a:normAutofit/>
          </a:bodyPr>
          <a:lstStyle/>
          <a:p>
            <a:pPr marL="285750" indent="-285750">
              <a:buFont typeface="Arial" panose="020B0604020202020204" pitchFamily="34" charset="0"/>
              <a:buChar char="•"/>
            </a:pPr>
            <a:r>
              <a:rPr lang="en-IN" sz="2000" dirty="0"/>
              <a:t>Most commonly used metric to measure the environmental impact of GHGs is </a:t>
            </a:r>
            <a:r>
              <a:rPr lang="en-IN" sz="2000" u="sng" dirty="0"/>
              <a:t>global warming potential GWP</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GWP calculates how much heat a GHG/VA will trap in the earth’s atmosphere over a time period (100 </a:t>
            </a:r>
            <a:r>
              <a:rPr lang="en-IN" sz="2000" dirty="0" err="1"/>
              <a:t>yrs</a:t>
            </a:r>
            <a:r>
              <a:rPr lang="en-IN" sz="2000" dirty="0"/>
              <a:t>) compared with a reference gas </a:t>
            </a:r>
            <a:r>
              <a:rPr lang="en-IN" sz="2000" dirty="0" err="1"/>
              <a:t>ie</a:t>
            </a:r>
            <a:r>
              <a:rPr lang="en-IN" sz="2000" dirty="0"/>
              <a:t> carbon dioxide  (Kyoto protocol)</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Concentration of a GHG decreases in the atmosphere over time, so the GWP also declines</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GWP of </a:t>
            </a:r>
            <a:r>
              <a:rPr lang="en-IN" sz="2000" dirty="0" err="1"/>
              <a:t>Sevo</a:t>
            </a:r>
            <a:r>
              <a:rPr lang="en-IN" sz="2000" dirty="0"/>
              <a:t> is 1/7</a:t>
            </a:r>
            <a:r>
              <a:rPr lang="en-IN" sz="2000" baseline="30000" dirty="0"/>
              <a:t>th</a:t>
            </a:r>
            <a:r>
              <a:rPr lang="en-IN" sz="2000" dirty="0"/>
              <a:t> that of Des at 20 years and 1/8</a:t>
            </a:r>
            <a:r>
              <a:rPr lang="en-IN" sz="2000" baseline="30000" dirty="0"/>
              <a:t>th</a:t>
            </a:r>
            <a:r>
              <a:rPr lang="en-IN" sz="2000" dirty="0"/>
              <a:t> that of Des at 100 years</a:t>
            </a:r>
          </a:p>
          <a:p>
            <a:pPr marL="342900" indent="-342900">
              <a:buFont typeface="Arial" panose="020B0604020202020204" pitchFamily="34" charset="0"/>
              <a:buChar char="•"/>
            </a:pPr>
            <a:r>
              <a:rPr lang="en-IN" sz="2000" b="1" dirty="0">
                <a:solidFill>
                  <a:srgbClr val="FF0000"/>
                </a:solidFill>
              </a:rPr>
              <a:t>Warming potential of Desflurane is much greater that Sevoflurane </a:t>
            </a:r>
          </a:p>
          <a:p>
            <a:pPr marL="285750" indent="-285750">
              <a:buFont typeface="Arial" panose="020B0604020202020204" pitchFamily="34" charset="0"/>
              <a:buChar char="•"/>
            </a:pPr>
            <a:endParaRPr lang="en-IN" sz="2000" dirty="0"/>
          </a:p>
          <a:p>
            <a:endParaRPr lang="en-IN" dirty="0"/>
          </a:p>
        </p:txBody>
      </p:sp>
      <p:pic>
        <p:nvPicPr>
          <p:cNvPr id="9" name="Picture Placeholder 8">
            <a:extLst>
              <a:ext uri="{FF2B5EF4-FFF2-40B4-BE49-F238E27FC236}">
                <a16:creationId xmlns:a16="http://schemas.microsoft.com/office/drawing/2014/main" id="{F5A33CE8-E73B-BE67-3109-ABCA8CBF0A36}"/>
              </a:ext>
            </a:extLst>
          </p:cNvPr>
          <p:cNvPicPr>
            <a:picLocks noGrp="1" noChangeAspect="1"/>
          </p:cNvPicPr>
          <p:nvPr>
            <p:ph type="pic" idx="1"/>
          </p:nvPr>
        </p:nvPicPr>
        <p:blipFill>
          <a:blip r:embed="rId3"/>
          <a:srcRect t="18233" b="18233"/>
          <a:stretch>
            <a:fillRect/>
          </a:stretch>
        </p:blipFill>
        <p:spPr>
          <a:xfrm>
            <a:off x="6221691" y="1"/>
            <a:ext cx="5970309" cy="6268824"/>
          </a:xfrm>
        </p:spPr>
      </p:pic>
      <p:sp>
        <p:nvSpPr>
          <p:cNvPr id="7" name="Slide Number Placeholder 6">
            <a:extLst>
              <a:ext uri="{FF2B5EF4-FFF2-40B4-BE49-F238E27FC236}">
                <a16:creationId xmlns:a16="http://schemas.microsoft.com/office/drawing/2014/main" id="{C695C9E8-BAB4-FB9A-7C7A-F558A3A51CD8}"/>
              </a:ext>
            </a:extLst>
          </p:cNvPr>
          <p:cNvSpPr>
            <a:spLocks noGrp="1"/>
          </p:cNvSpPr>
          <p:nvPr>
            <p:ph type="sldNum" sz="quarter" idx="12"/>
          </p:nvPr>
        </p:nvSpPr>
        <p:spPr/>
        <p:txBody>
          <a:bodyPr/>
          <a:lstStyle/>
          <a:p>
            <a:fld id="{58FB4751-880F-D840-AAA9-3A15815CC996}" type="slidenum">
              <a:rPr lang="en-US" smtClean="0"/>
              <a:t>39</a:t>
            </a:fld>
            <a:endParaRPr lang="en-US" dirty="0"/>
          </a:p>
        </p:txBody>
      </p:sp>
    </p:spTree>
    <p:extLst>
      <p:ext uri="{BB962C8B-B14F-4D97-AF65-F5344CB8AC3E}">
        <p14:creationId xmlns:p14="http://schemas.microsoft.com/office/powerpoint/2010/main" val="823856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9954B1-84D8-58C3-DBCE-5F1641FBF808}"/>
              </a:ext>
            </a:extLst>
          </p:cNvPr>
          <p:cNvSpPr>
            <a:spLocks noGrp="1"/>
          </p:cNvSpPr>
          <p:nvPr>
            <p:ph idx="1"/>
          </p:nvPr>
        </p:nvSpPr>
        <p:spPr>
          <a:xfrm>
            <a:off x="576072" y="1901952"/>
            <a:ext cx="9363456" cy="4251960"/>
          </a:xfrm>
        </p:spPr>
        <p:txBody>
          <a:bodyPr/>
          <a:lstStyle/>
          <a:p>
            <a:r>
              <a:rPr lang="en-IN" dirty="0"/>
              <a:t>Is global warming for real?</a:t>
            </a:r>
          </a:p>
          <a:p>
            <a:r>
              <a:rPr lang="en-IN" dirty="0"/>
              <a:t>Yes</a:t>
            </a:r>
          </a:p>
          <a:p>
            <a:endParaRPr lang="en-IN" dirty="0"/>
          </a:p>
          <a:p>
            <a:r>
              <a:rPr lang="en-IN" dirty="0"/>
              <a:t>Does global warming lead to climate change?</a:t>
            </a:r>
          </a:p>
          <a:p>
            <a:r>
              <a:rPr lang="en-IN" dirty="0"/>
              <a:t>Yes</a:t>
            </a:r>
          </a:p>
          <a:p>
            <a:endParaRPr lang="en-IN" dirty="0"/>
          </a:p>
          <a:p>
            <a:r>
              <a:rPr lang="en-IN" dirty="0"/>
              <a:t>Are there people who think both to be a fraud?</a:t>
            </a:r>
          </a:p>
          <a:p>
            <a:r>
              <a:rPr lang="en-IN" dirty="0"/>
              <a:t>Yes</a:t>
            </a:r>
          </a:p>
        </p:txBody>
      </p:sp>
      <p:sp>
        <p:nvSpPr>
          <p:cNvPr id="6" name="Slide Number Placeholder 5">
            <a:extLst>
              <a:ext uri="{FF2B5EF4-FFF2-40B4-BE49-F238E27FC236}">
                <a16:creationId xmlns:a16="http://schemas.microsoft.com/office/drawing/2014/main" id="{09982921-19CD-92A9-3F36-C3599FC0FB05}"/>
              </a:ext>
            </a:extLst>
          </p:cNvPr>
          <p:cNvSpPr>
            <a:spLocks noGrp="1"/>
          </p:cNvSpPr>
          <p:nvPr>
            <p:ph type="sldNum" sz="quarter" idx="12"/>
          </p:nvPr>
        </p:nvSpPr>
        <p:spPr/>
        <p:txBody>
          <a:bodyPr/>
          <a:lstStyle/>
          <a:p>
            <a:fld id="{58FB4751-880F-D840-AAA9-3A15815CC996}" type="slidenum">
              <a:rPr lang="en-US" smtClean="0"/>
              <a:t>4</a:t>
            </a:fld>
            <a:endParaRPr lang="en-US" dirty="0"/>
          </a:p>
        </p:txBody>
      </p:sp>
      <p:sp>
        <p:nvSpPr>
          <p:cNvPr id="7" name="Title 6">
            <a:extLst>
              <a:ext uri="{FF2B5EF4-FFF2-40B4-BE49-F238E27FC236}">
                <a16:creationId xmlns:a16="http://schemas.microsoft.com/office/drawing/2014/main" id="{3409994D-1CE1-07B3-E939-865E48F9BE4E}"/>
              </a:ext>
            </a:extLst>
          </p:cNvPr>
          <p:cNvSpPr>
            <a:spLocks noGrp="1"/>
          </p:cNvSpPr>
          <p:nvPr>
            <p:ph type="title"/>
          </p:nvPr>
        </p:nvSpPr>
        <p:spPr/>
        <p:txBody>
          <a:bodyPr/>
          <a:lstStyle/>
          <a:p>
            <a:r>
              <a:rPr lang="en-IN" dirty="0"/>
              <a:t>Pertinent Questions</a:t>
            </a:r>
          </a:p>
        </p:txBody>
      </p:sp>
    </p:spTree>
    <p:extLst>
      <p:ext uri="{BB962C8B-B14F-4D97-AF65-F5344CB8AC3E}">
        <p14:creationId xmlns:p14="http://schemas.microsoft.com/office/powerpoint/2010/main" val="2539721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59053-1CDC-4EE9-A5A7-9741D0AC2D19}"/>
              </a:ext>
            </a:extLst>
          </p:cNvPr>
          <p:cNvSpPr>
            <a:spLocks noGrp="1"/>
          </p:cNvSpPr>
          <p:nvPr>
            <p:ph type="title"/>
          </p:nvPr>
        </p:nvSpPr>
        <p:spPr/>
        <p:txBody>
          <a:bodyPr/>
          <a:lstStyle/>
          <a:p>
            <a:pPr algn="ctr"/>
            <a:r>
              <a:rPr lang="en-IN" sz="3600" dirty="0"/>
              <a:t>Carbon dioxide equivalent CDE of VAs</a:t>
            </a:r>
          </a:p>
        </p:txBody>
      </p:sp>
      <p:pic>
        <p:nvPicPr>
          <p:cNvPr id="8" name="Content Placeholder 7">
            <a:extLst>
              <a:ext uri="{FF2B5EF4-FFF2-40B4-BE49-F238E27FC236}">
                <a16:creationId xmlns:a16="http://schemas.microsoft.com/office/drawing/2014/main" id="{A8F4A7CA-2055-B6F2-8C08-81E2541222CA}"/>
              </a:ext>
            </a:extLst>
          </p:cNvPr>
          <p:cNvPicPr>
            <a:picLocks noGrp="1" noChangeAspect="1"/>
          </p:cNvPicPr>
          <p:nvPr>
            <p:ph idx="1"/>
          </p:nvPr>
        </p:nvPicPr>
        <p:blipFill>
          <a:blip r:embed="rId2"/>
          <a:stretch>
            <a:fillRect/>
          </a:stretch>
        </p:blipFill>
        <p:spPr>
          <a:xfrm>
            <a:off x="1706252" y="1640263"/>
            <a:ext cx="8305014" cy="4402317"/>
          </a:xfrm>
        </p:spPr>
      </p:pic>
      <p:sp>
        <p:nvSpPr>
          <p:cNvPr id="6" name="Slide Number Placeholder 5">
            <a:extLst>
              <a:ext uri="{FF2B5EF4-FFF2-40B4-BE49-F238E27FC236}">
                <a16:creationId xmlns:a16="http://schemas.microsoft.com/office/drawing/2014/main" id="{BF19C7DF-5402-BD24-350F-7E3D93E93CCF}"/>
              </a:ext>
            </a:extLst>
          </p:cNvPr>
          <p:cNvSpPr>
            <a:spLocks noGrp="1"/>
          </p:cNvSpPr>
          <p:nvPr>
            <p:ph type="sldNum" sz="quarter" idx="12"/>
          </p:nvPr>
        </p:nvSpPr>
        <p:spPr/>
        <p:txBody>
          <a:bodyPr/>
          <a:lstStyle/>
          <a:p>
            <a:fld id="{58FB4751-880F-D840-AAA9-3A15815CC996}" type="slidenum">
              <a:rPr lang="en-US" smtClean="0"/>
              <a:t>40</a:t>
            </a:fld>
            <a:endParaRPr lang="en-US" dirty="0"/>
          </a:p>
        </p:txBody>
      </p:sp>
    </p:spTree>
    <p:extLst>
      <p:ext uri="{BB962C8B-B14F-4D97-AF65-F5344CB8AC3E}">
        <p14:creationId xmlns:p14="http://schemas.microsoft.com/office/powerpoint/2010/main" val="727221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1BA8AD-A486-78DE-697D-0B01264DCE78}"/>
              </a:ext>
            </a:extLst>
          </p:cNvPr>
          <p:cNvSpPr>
            <a:spLocks noGrp="1"/>
          </p:cNvSpPr>
          <p:nvPr>
            <p:ph type="body" sz="half" idx="2"/>
          </p:nvPr>
        </p:nvSpPr>
        <p:spPr>
          <a:xfrm>
            <a:off x="207390" y="169683"/>
            <a:ext cx="6004874" cy="5848718"/>
          </a:xfrm>
        </p:spPr>
        <p:txBody>
          <a:bodyPr/>
          <a:lstStyle/>
          <a:p>
            <a:pPr marL="285750" indent="-285750">
              <a:buFont typeface="Arial" panose="020B0604020202020204" pitchFamily="34" charset="0"/>
              <a:buChar char="•"/>
            </a:pPr>
            <a:r>
              <a:rPr lang="en-IN" sz="2000" dirty="0"/>
              <a:t>Does N₂O have a lower GWP?</a:t>
            </a:r>
          </a:p>
          <a:p>
            <a:pPr marL="285750" indent="-285750">
              <a:buFont typeface="Arial" panose="020B0604020202020204" pitchFamily="34" charset="0"/>
              <a:buChar char="•"/>
            </a:pPr>
            <a:r>
              <a:rPr lang="en-IN" sz="2000" dirty="0"/>
              <a:t>Stock pollutant</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Calculation of actual carbon footprint of each agent requires conversion to equivalent amount of CO₂ </a:t>
            </a:r>
            <a:r>
              <a:rPr lang="en-IN" sz="2000" b="1" dirty="0"/>
              <a:t>CDE</a:t>
            </a:r>
          </a:p>
          <a:p>
            <a:pPr marL="285750" indent="-285750">
              <a:buFont typeface="Arial" panose="020B0604020202020204" pitchFamily="34" charset="0"/>
              <a:buChar char="•"/>
            </a:pPr>
            <a:endParaRPr lang="en-IN" sz="2000" b="1" dirty="0"/>
          </a:p>
          <a:p>
            <a:pPr marL="285750" indent="-285750">
              <a:buFont typeface="Arial" panose="020B0604020202020204" pitchFamily="34" charset="0"/>
              <a:buChar char="•"/>
            </a:pPr>
            <a:r>
              <a:rPr lang="en-IN" sz="2000" b="1" dirty="0"/>
              <a:t>CDE of N₂O surpasses Isoflurane &amp; sevoflurane after 10 years and keeps on increasing</a:t>
            </a:r>
          </a:p>
          <a:p>
            <a:pPr marL="285750" indent="-285750">
              <a:buFont typeface="Arial" panose="020B0604020202020204" pitchFamily="34" charset="0"/>
              <a:buChar char="•"/>
            </a:pPr>
            <a:r>
              <a:rPr lang="en-IN" sz="2000" u="sng" dirty="0"/>
              <a:t>2</a:t>
            </a:r>
            <a:r>
              <a:rPr lang="en-IN" sz="2000" u="sng" baseline="30000" dirty="0"/>
              <a:t>nd</a:t>
            </a:r>
            <a:r>
              <a:rPr lang="en-IN" sz="2000" u="sng" dirty="0"/>
              <a:t> highest</a:t>
            </a:r>
            <a:r>
              <a:rPr lang="en-IN" sz="2000" dirty="0"/>
              <a:t> after desflurane</a:t>
            </a:r>
          </a:p>
          <a:p>
            <a:pPr marL="285750" indent="-285750">
              <a:buFont typeface="Arial" panose="020B0604020202020204" pitchFamily="34" charset="0"/>
              <a:buChar char="•"/>
            </a:pPr>
            <a:r>
              <a:rPr lang="en-IN" sz="2000" dirty="0"/>
              <a:t>CDE of Iso and </a:t>
            </a:r>
            <a:r>
              <a:rPr lang="en-IN" sz="2000" dirty="0" err="1"/>
              <a:t>Sevo</a:t>
            </a:r>
            <a:r>
              <a:rPr lang="en-IN" sz="2000" dirty="0"/>
              <a:t>, high initially, decreases substantially after 20 years as their </a:t>
            </a:r>
            <a:r>
              <a:rPr lang="en-IN" sz="2000" i="1" dirty="0"/>
              <a:t>AL is approx. 5 years</a:t>
            </a:r>
          </a:p>
          <a:p>
            <a:pPr marL="285750" indent="-285750">
              <a:buFont typeface="Arial" panose="020B0604020202020204" pitchFamily="34" charset="0"/>
              <a:buChar char="•"/>
            </a:pPr>
            <a:endParaRPr lang="en-IN" sz="2000" i="1" dirty="0"/>
          </a:p>
          <a:p>
            <a:pPr marL="285750" indent="-285750">
              <a:buFont typeface="Arial" panose="020B0604020202020204" pitchFamily="34" charset="0"/>
              <a:buChar char="•"/>
            </a:pPr>
            <a:r>
              <a:rPr lang="en-IN" sz="2000" b="1" u="sng" dirty="0">
                <a:solidFill>
                  <a:srgbClr val="FF0000"/>
                </a:solidFill>
              </a:rPr>
              <a:t>CDE of desflurane is </a:t>
            </a:r>
          </a:p>
          <a:p>
            <a:r>
              <a:rPr lang="en-IN" sz="2000" b="1" dirty="0"/>
              <a:t>       5 times of </a:t>
            </a:r>
            <a:r>
              <a:rPr lang="en-IN" sz="2000" b="1" dirty="0" err="1"/>
              <a:t>sevo</a:t>
            </a:r>
            <a:r>
              <a:rPr lang="en-IN" sz="2000" b="1" dirty="0"/>
              <a:t> at 1 year</a:t>
            </a:r>
          </a:p>
          <a:p>
            <a:r>
              <a:rPr lang="en-IN" sz="2000" b="1" dirty="0"/>
              <a:t>       17 times at 20 years</a:t>
            </a:r>
          </a:p>
          <a:p>
            <a:r>
              <a:rPr lang="en-IN" sz="2000" b="1" dirty="0"/>
              <a:t>       20 times at 100 years </a:t>
            </a:r>
          </a:p>
          <a:p>
            <a:pPr marL="285750" indent="-285750">
              <a:buFont typeface="Arial" panose="020B0604020202020204" pitchFamily="34" charset="0"/>
              <a:buChar char="•"/>
            </a:pPr>
            <a:r>
              <a:rPr lang="en-IN" sz="2000" b="1" dirty="0"/>
              <a:t>With the gap ever widening</a:t>
            </a:r>
          </a:p>
          <a:p>
            <a:pPr marL="285750" indent="-285750">
              <a:buFont typeface="Arial" panose="020B0604020202020204" pitchFamily="34" charset="0"/>
              <a:buChar char="•"/>
            </a:pPr>
            <a:endParaRPr lang="en-IN" dirty="0"/>
          </a:p>
        </p:txBody>
      </p:sp>
      <p:pic>
        <p:nvPicPr>
          <p:cNvPr id="9" name="Picture Placeholder 8">
            <a:extLst>
              <a:ext uri="{FF2B5EF4-FFF2-40B4-BE49-F238E27FC236}">
                <a16:creationId xmlns:a16="http://schemas.microsoft.com/office/drawing/2014/main" id="{9390FEDF-6E94-9C73-4254-41A492068473}"/>
              </a:ext>
            </a:extLst>
          </p:cNvPr>
          <p:cNvPicPr>
            <a:picLocks noGrp="1" noChangeAspect="1"/>
          </p:cNvPicPr>
          <p:nvPr>
            <p:ph type="pic" idx="1"/>
          </p:nvPr>
        </p:nvPicPr>
        <p:blipFill>
          <a:blip r:embed="rId3"/>
          <a:srcRect t="18233" b="18233"/>
          <a:stretch>
            <a:fillRect/>
          </a:stretch>
        </p:blipFill>
        <p:spPr>
          <a:xfrm>
            <a:off x="6429080" y="0"/>
            <a:ext cx="5762920" cy="6153912"/>
          </a:xfrm>
        </p:spPr>
      </p:pic>
      <p:sp>
        <p:nvSpPr>
          <p:cNvPr id="5" name="Date Placeholder 4">
            <a:extLst>
              <a:ext uri="{FF2B5EF4-FFF2-40B4-BE49-F238E27FC236}">
                <a16:creationId xmlns:a16="http://schemas.microsoft.com/office/drawing/2014/main" id="{1EF0F71E-8F18-F8A3-7A75-C535108D5C77}"/>
              </a:ext>
            </a:extLst>
          </p:cNvPr>
          <p:cNvSpPr>
            <a:spLocks noGrp="1"/>
          </p:cNvSpPr>
          <p:nvPr>
            <p:ph type="dt" sz="half" idx="10"/>
          </p:nvPr>
        </p:nvSpPr>
        <p:spPr>
          <a:xfrm>
            <a:off x="75414" y="6464808"/>
            <a:ext cx="1277898" cy="310896"/>
          </a:xfrm>
        </p:spPr>
        <p:txBody>
          <a:bodyPr/>
          <a:lstStyle/>
          <a:p>
            <a:r>
              <a:rPr lang="en-US" dirty="0"/>
              <a:t>Dr Priyankar</a:t>
            </a:r>
          </a:p>
          <a:p>
            <a:endParaRPr lang="en-US" dirty="0"/>
          </a:p>
        </p:txBody>
      </p:sp>
      <p:sp>
        <p:nvSpPr>
          <p:cNvPr id="7" name="Slide Number Placeholder 6">
            <a:extLst>
              <a:ext uri="{FF2B5EF4-FFF2-40B4-BE49-F238E27FC236}">
                <a16:creationId xmlns:a16="http://schemas.microsoft.com/office/drawing/2014/main" id="{CCD477E1-0F6B-60B4-7B4F-CD5BF1D8CC02}"/>
              </a:ext>
            </a:extLst>
          </p:cNvPr>
          <p:cNvSpPr>
            <a:spLocks noGrp="1"/>
          </p:cNvSpPr>
          <p:nvPr>
            <p:ph type="sldNum" sz="quarter" idx="12"/>
          </p:nvPr>
        </p:nvSpPr>
        <p:spPr/>
        <p:txBody>
          <a:bodyPr/>
          <a:lstStyle/>
          <a:p>
            <a:fld id="{58FB4751-880F-D840-AAA9-3A15815CC996}" type="slidenum">
              <a:rPr lang="en-US" smtClean="0"/>
              <a:t>41</a:t>
            </a:fld>
            <a:endParaRPr lang="en-US" dirty="0"/>
          </a:p>
        </p:txBody>
      </p:sp>
    </p:spTree>
    <p:extLst>
      <p:ext uri="{BB962C8B-B14F-4D97-AF65-F5344CB8AC3E}">
        <p14:creationId xmlns:p14="http://schemas.microsoft.com/office/powerpoint/2010/main" val="3882821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B6707-1343-F261-807C-70E824C46824}"/>
              </a:ext>
            </a:extLst>
          </p:cNvPr>
          <p:cNvSpPr>
            <a:spLocks noGrp="1"/>
          </p:cNvSpPr>
          <p:nvPr>
            <p:ph type="title"/>
          </p:nvPr>
        </p:nvSpPr>
        <p:spPr>
          <a:xfrm>
            <a:off x="576072" y="0"/>
            <a:ext cx="10515600" cy="1216152"/>
          </a:xfrm>
        </p:spPr>
        <p:txBody>
          <a:bodyPr/>
          <a:lstStyle/>
          <a:p>
            <a:r>
              <a:rPr lang="en-US" sz="1800" dirty="0"/>
              <a:t>From the curves, it is apparent that GWP values for sevoflurane and isoflurane are very close and look to have approximately similar impact over time, while desflurane has by far the largest impact of all inhalational agents (Fig. 1a). This is even more apparent when comparing CDE in clinically used dosing (Fig. 1b). Nitrous oxide becomes and remains the second most impactful </a:t>
            </a:r>
            <a:endParaRPr lang="en-IN" sz="1800" dirty="0"/>
          </a:p>
        </p:txBody>
      </p:sp>
      <p:sp>
        <p:nvSpPr>
          <p:cNvPr id="4" name="Date Placeholder 3">
            <a:extLst>
              <a:ext uri="{FF2B5EF4-FFF2-40B4-BE49-F238E27FC236}">
                <a16:creationId xmlns:a16="http://schemas.microsoft.com/office/drawing/2014/main" id="{AA34772B-CFA8-DE95-B908-1C962959891C}"/>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E958162-2063-AB7F-507C-51D4B871FAAE}"/>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CB0D6BF-D4BF-74DD-759A-9997596942C7}"/>
              </a:ext>
            </a:extLst>
          </p:cNvPr>
          <p:cNvSpPr>
            <a:spLocks noGrp="1"/>
          </p:cNvSpPr>
          <p:nvPr>
            <p:ph type="sldNum" sz="quarter" idx="12"/>
          </p:nvPr>
        </p:nvSpPr>
        <p:spPr/>
        <p:txBody>
          <a:bodyPr/>
          <a:lstStyle/>
          <a:p>
            <a:fld id="{58FB4751-880F-D840-AAA9-3A15815CC996}" type="slidenum">
              <a:rPr lang="en-US" smtClean="0"/>
              <a:t>42</a:t>
            </a:fld>
            <a:endParaRPr lang="en-US" dirty="0"/>
          </a:p>
        </p:txBody>
      </p:sp>
      <p:pic>
        <p:nvPicPr>
          <p:cNvPr id="16" name="Content Placeholder 15">
            <a:extLst>
              <a:ext uri="{FF2B5EF4-FFF2-40B4-BE49-F238E27FC236}">
                <a16:creationId xmlns:a16="http://schemas.microsoft.com/office/drawing/2014/main" id="{BEC909E9-04E5-E549-6A63-0BA328CF99ED}"/>
              </a:ext>
            </a:extLst>
          </p:cNvPr>
          <p:cNvPicPr>
            <a:picLocks noGrp="1" noChangeAspect="1"/>
          </p:cNvPicPr>
          <p:nvPr>
            <p:ph idx="1"/>
          </p:nvPr>
        </p:nvPicPr>
        <p:blipFill>
          <a:blip r:embed="rId3"/>
          <a:stretch>
            <a:fillRect/>
          </a:stretch>
        </p:blipFill>
        <p:spPr>
          <a:xfrm>
            <a:off x="433633" y="1216152"/>
            <a:ext cx="10925665" cy="5559552"/>
          </a:xfrm>
        </p:spPr>
      </p:pic>
    </p:spTree>
    <p:extLst>
      <p:ext uri="{BB962C8B-B14F-4D97-AF65-F5344CB8AC3E}">
        <p14:creationId xmlns:p14="http://schemas.microsoft.com/office/powerpoint/2010/main" val="4099806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45AB01-57E3-44C1-2D3D-A5EF2B8BBAAF}"/>
              </a:ext>
            </a:extLst>
          </p:cNvPr>
          <p:cNvSpPr>
            <a:spLocks noGrp="1"/>
          </p:cNvSpPr>
          <p:nvPr>
            <p:ph sz="half" idx="1"/>
          </p:nvPr>
        </p:nvSpPr>
        <p:spPr/>
        <p:txBody>
          <a:bodyPr/>
          <a:lstStyle/>
          <a:p>
            <a:r>
              <a:rPr lang="en-US" dirty="0"/>
              <a:t>high MAC percentage</a:t>
            </a:r>
          </a:p>
          <a:p>
            <a:r>
              <a:rPr lang="en-US" dirty="0"/>
              <a:t>high radiative forcing effect (GWP100)</a:t>
            </a:r>
          </a:p>
          <a:p>
            <a:r>
              <a:rPr lang="en-US" dirty="0"/>
              <a:t>low rate of metabolism</a:t>
            </a:r>
          </a:p>
          <a:p>
            <a:r>
              <a:rPr lang="en-US" dirty="0"/>
              <a:t>If combined with N</a:t>
            </a:r>
            <a:r>
              <a:rPr lang="en-US" dirty="0">
                <a:latin typeface="Constantia" panose="02030602050306030303" pitchFamily="18" charset="0"/>
              </a:rPr>
              <a:t>₂</a:t>
            </a:r>
            <a:r>
              <a:rPr lang="en-US" dirty="0"/>
              <a:t>O as a carrier gas, the effects become accentuated</a:t>
            </a:r>
            <a:endParaRPr lang="en-IN" dirty="0"/>
          </a:p>
        </p:txBody>
      </p:sp>
      <p:pic>
        <p:nvPicPr>
          <p:cNvPr id="9" name="Content Placeholder 8">
            <a:extLst>
              <a:ext uri="{FF2B5EF4-FFF2-40B4-BE49-F238E27FC236}">
                <a16:creationId xmlns:a16="http://schemas.microsoft.com/office/drawing/2014/main" id="{3C471984-5CA5-0096-1335-78F30BF88CA6}"/>
              </a:ext>
            </a:extLst>
          </p:cNvPr>
          <p:cNvPicPr>
            <a:picLocks noGrp="1" noChangeAspect="1"/>
          </p:cNvPicPr>
          <p:nvPr>
            <p:ph sz="half" idx="2"/>
          </p:nvPr>
        </p:nvPicPr>
        <p:blipFill>
          <a:blip r:embed="rId3"/>
          <a:stretch>
            <a:fillRect/>
          </a:stretch>
        </p:blipFill>
        <p:spPr>
          <a:xfrm>
            <a:off x="7307454" y="1602556"/>
            <a:ext cx="4796562" cy="4551355"/>
          </a:xfrm>
        </p:spPr>
      </p:pic>
      <p:sp>
        <p:nvSpPr>
          <p:cNvPr id="4" name="Date Placeholder 3">
            <a:extLst>
              <a:ext uri="{FF2B5EF4-FFF2-40B4-BE49-F238E27FC236}">
                <a16:creationId xmlns:a16="http://schemas.microsoft.com/office/drawing/2014/main" id="{4D984251-0FFD-F999-3282-79B983B2800B}"/>
              </a:ext>
            </a:extLst>
          </p:cNvPr>
          <p:cNvSpPr>
            <a:spLocks noGrp="1"/>
          </p:cNvSpPr>
          <p:nvPr>
            <p:ph type="dt" sz="half" idx="10"/>
          </p:nvPr>
        </p:nvSpPr>
        <p:spPr>
          <a:xfrm>
            <a:off x="0" y="6464808"/>
            <a:ext cx="1353312" cy="310896"/>
          </a:xfrm>
        </p:spPr>
        <p:txBody>
          <a:bodyPr/>
          <a:lstStyle/>
          <a:p>
            <a:r>
              <a:rPr lang="en-US" dirty="0"/>
              <a:t>2</a:t>
            </a:r>
          </a:p>
          <a:p>
            <a:r>
              <a:rPr lang="en-US" dirty="0"/>
              <a:t>Dr Priyankar</a:t>
            </a:r>
          </a:p>
          <a:p>
            <a:endParaRPr lang="en-US" dirty="0"/>
          </a:p>
        </p:txBody>
      </p:sp>
      <p:sp>
        <p:nvSpPr>
          <p:cNvPr id="6" name="Slide Number Placeholder 5">
            <a:extLst>
              <a:ext uri="{FF2B5EF4-FFF2-40B4-BE49-F238E27FC236}">
                <a16:creationId xmlns:a16="http://schemas.microsoft.com/office/drawing/2014/main" id="{A212B474-18EA-2780-0DFB-699AAA79CE54}"/>
              </a:ext>
            </a:extLst>
          </p:cNvPr>
          <p:cNvSpPr>
            <a:spLocks noGrp="1"/>
          </p:cNvSpPr>
          <p:nvPr>
            <p:ph type="sldNum" sz="quarter" idx="12"/>
          </p:nvPr>
        </p:nvSpPr>
        <p:spPr/>
        <p:txBody>
          <a:bodyPr/>
          <a:lstStyle/>
          <a:p>
            <a:fld id="{58FB4751-880F-D840-AAA9-3A15815CC996}" type="slidenum">
              <a:rPr lang="en-US" smtClean="0"/>
              <a:t>43</a:t>
            </a:fld>
            <a:endParaRPr lang="en-US" dirty="0"/>
          </a:p>
        </p:txBody>
      </p:sp>
      <p:sp>
        <p:nvSpPr>
          <p:cNvPr id="7" name="Title 6">
            <a:extLst>
              <a:ext uri="{FF2B5EF4-FFF2-40B4-BE49-F238E27FC236}">
                <a16:creationId xmlns:a16="http://schemas.microsoft.com/office/drawing/2014/main" id="{BAFC6943-3270-1F39-6F8D-EDBA57343760}"/>
              </a:ext>
            </a:extLst>
          </p:cNvPr>
          <p:cNvSpPr>
            <a:spLocks noGrp="1"/>
          </p:cNvSpPr>
          <p:nvPr>
            <p:ph type="title"/>
          </p:nvPr>
        </p:nvSpPr>
        <p:spPr>
          <a:xfrm>
            <a:off x="365760" y="82296"/>
            <a:ext cx="11163221" cy="1001786"/>
          </a:xfrm>
        </p:spPr>
        <p:txBody>
          <a:bodyPr/>
          <a:lstStyle/>
          <a:p>
            <a:r>
              <a:rPr lang="en-IN" sz="2800" dirty="0"/>
              <a:t>Why desflurane has an outsized effect on GHG emissions among VAs</a:t>
            </a:r>
          </a:p>
        </p:txBody>
      </p:sp>
    </p:spTree>
    <p:extLst>
      <p:ext uri="{BB962C8B-B14F-4D97-AF65-F5344CB8AC3E}">
        <p14:creationId xmlns:p14="http://schemas.microsoft.com/office/powerpoint/2010/main" val="201419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AC4F66-E248-C03E-ACDE-970BA1F5B0EA}"/>
              </a:ext>
            </a:extLst>
          </p:cNvPr>
          <p:cNvSpPr>
            <a:spLocks noGrp="1"/>
          </p:cNvSpPr>
          <p:nvPr>
            <p:ph type="sldNum" sz="quarter" idx="12"/>
          </p:nvPr>
        </p:nvSpPr>
        <p:spPr/>
        <p:txBody>
          <a:bodyPr/>
          <a:lstStyle/>
          <a:p>
            <a:fld id="{58FB4751-880F-D840-AAA9-3A15815CC996}" type="slidenum">
              <a:rPr lang="en-US" smtClean="0"/>
              <a:t>44</a:t>
            </a:fld>
            <a:endParaRPr lang="en-US" dirty="0"/>
          </a:p>
        </p:txBody>
      </p:sp>
      <p:sp>
        <p:nvSpPr>
          <p:cNvPr id="5" name="Title 4">
            <a:extLst>
              <a:ext uri="{FF2B5EF4-FFF2-40B4-BE49-F238E27FC236}">
                <a16:creationId xmlns:a16="http://schemas.microsoft.com/office/drawing/2014/main" id="{D9D714AE-C827-74D9-5352-05B0CE0DC9D1}"/>
              </a:ext>
            </a:extLst>
          </p:cNvPr>
          <p:cNvSpPr>
            <a:spLocks noGrp="1"/>
          </p:cNvSpPr>
          <p:nvPr>
            <p:ph type="title"/>
          </p:nvPr>
        </p:nvSpPr>
        <p:spPr>
          <a:xfrm>
            <a:off x="576072" y="82296"/>
            <a:ext cx="10515600" cy="587007"/>
          </a:xfrm>
        </p:spPr>
        <p:txBody>
          <a:bodyPr/>
          <a:lstStyle/>
          <a:p>
            <a:r>
              <a:rPr lang="en-IN" sz="3600" dirty="0"/>
              <a:t>An Indian perspective and the way forward</a:t>
            </a:r>
          </a:p>
        </p:txBody>
      </p:sp>
      <p:sp>
        <p:nvSpPr>
          <p:cNvPr id="6" name="Content Placeholder 5">
            <a:extLst>
              <a:ext uri="{FF2B5EF4-FFF2-40B4-BE49-F238E27FC236}">
                <a16:creationId xmlns:a16="http://schemas.microsoft.com/office/drawing/2014/main" id="{27C97F6B-FDA7-05F7-B163-1C792B0D2537}"/>
              </a:ext>
            </a:extLst>
          </p:cNvPr>
          <p:cNvSpPr>
            <a:spLocks noGrp="1"/>
          </p:cNvSpPr>
          <p:nvPr>
            <p:ph idx="1"/>
          </p:nvPr>
        </p:nvSpPr>
        <p:spPr>
          <a:xfrm>
            <a:off x="576072" y="1102936"/>
            <a:ext cx="10515600" cy="4676072"/>
          </a:xfrm>
        </p:spPr>
        <p:txBody>
          <a:bodyPr>
            <a:normAutofit/>
          </a:bodyPr>
          <a:lstStyle/>
          <a:p>
            <a:r>
              <a:rPr lang="en-IN" dirty="0"/>
              <a:t>All calculations are for 0.5L FGF, so think of the impact at higher flows</a:t>
            </a:r>
          </a:p>
          <a:p>
            <a:r>
              <a:rPr lang="en-IN" dirty="0"/>
              <a:t>Lack of AGSS in most setups*</a:t>
            </a:r>
          </a:p>
          <a:p>
            <a:r>
              <a:rPr lang="en-IN" dirty="0"/>
              <a:t>Lack of charcoal absorbers within the anaesthetic circuits</a:t>
            </a:r>
          </a:p>
          <a:p>
            <a:r>
              <a:rPr lang="en-IN" dirty="0"/>
              <a:t>Lack of VA capturing device</a:t>
            </a:r>
          </a:p>
          <a:p>
            <a:r>
              <a:rPr lang="en-IN" dirty="0"/>
              <a:t>Use of O</a:t>
            </a:r>
            <a:r>
              <a:rPr lang="en-IN" dirty="0">
                <a:latin typeface="Constantia" panose="02030602050306030303" pitchFamily="18" charset="0"/>
              </a:rPr>
              <a:t>₂</a:t>
            </a:r>
            <a:r>
              <a:rPr lang="en-IN" dirty="0"/>
              <a:t>/N</a:t>
            </a:r>
            <a:r>
              <a:rPr lang="en-IN" dirty="0">
                <a:latin typeface="Constantia" panose="02030602050306030303" pitchFamily="18" charset="0"/>
              </a:rPr>
              <a:t>₂</a:t>
            </a:r>
            <a:r>
              <a:rPr lang="en-IN" dirty="0"/>
              <a:t>O rather than medical air</a:t>
            </a:r>
          </a:p>
          <a:p>
            <a:r>
              <a:rPr lang="en-IN" dirty="0"/>
              <a:t>As India strives to ensure access to credible healthcare across all sections of society </a:t>
            </a:r>
            <a:r>
              <a:rPr lang="en-IN" dirty="0">
                <a:latin typeface="Calibri" panose="020F0502020204030204" pitchFamily="34" charset="0"/>
                <a:ea typeface="Calibri" panose="020F0502020204030204" pitchFamily="34" charset="0"/>
                <a:cs typeface="Calibri" panose="020F0502020204030204" pitchFamily="34" charset="0"/>
              </a:rPr>
              <a:t>→</a:t>
            </a:r>
            <a:r>
              <a:rPr lang="en-IN" dirty="0"/>
              <a:t>number of surgeries will continue to increase at a fast rate </a:t>
            </a:r>
            <a:r>
              <a:rPr lang="en-IN" dirty="0">
                <a:latin typeface="Calibri" panose="020F0502020204030204" pitchFamily="34" charset="0"/>
                <a:ea typeface="Calibri" panose="020F0502020204030204" pitchFamily="34" charset="0"/>
                <a:cs typeface="Calibri" panose="020F0502020204030204" pitchFamily="34" charset="0"/>
              </a:rPr>
              <a:t>→</a:t>
            </a:r>
            <a:r>
              <a:rPr lang="en-IN" dirty="0"/>
              <a:t> emission of VAs will continue to increase</a:t>
            </a:r>
          </a:p>
        </p:txBody>
      </p:sp>
    </p:spTree>
    <p:extLst>
      <p:ext uri="{BB962C8B-B14F-4D97-AF65-F5344CB8AC3E}">
        <p14:creationId xmlns:p14="http://schemas.microsoft.com/office/powerpoint/2010/main" val="3710372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91AB3-0494-2B74-F70C-59F905914A98}"/>
              </a:ext>
            </a:extLst>
          </p:cNvPr>
          <p:cNvSpPr>
            <a:spLocks noGrp="1"/>
          </p:cNvSpPr>
          <p:nvPr>
            <p:ph idx="1"/>
          </p:nvPr>
        </p:nvSpPr>
        <p:spPr>
          <a:xfrm>
            <a:off x="576072" y="819151"/>
            <a:ext cx="9363456" cy="4959858"/>
          </a:xfrm>
        </p:spPr>
        <p:txBody>
          <a:bodyPr>
            <a:normAutofit lnSpcReduction="10000"/>
          </a:bodyPr>
          <a:lstStyle/>
          <a:p>
            <a:r>
              <a:rPr lang="en-US" sz="2800" dirty="0"/>
              <a:t>By choosing </a:t>
            </a:r>
            <a:r>
              <a:rPr lang="en-US" sz="2800" dirty="0" err="1"/>
              <a:t>anaesthetic</a:t>
            </a:r>
            <a:r>
              <a:rPr lang="en-US" sz="2800" dirty="0"/>
              <a:t> agents with short term impact such as sevoflurane and isoflurane over those with intermediate-term or long-term impact like desflurane and N</a:t>
            </a:r>
            <a:r>
              <a:rPr lang="en-US" sz="2800" dirty="0">
                <a:latin typeface="Constantia" panose="02030602050306030303" pitchFamily="18" charset="0"/>
              </a:rPr>
              <a:t>₂</a:t>
            </a:r>
            <a:r>
              <a:rPr lang="en-US" sz="2800" dirty="0"/>
              <a:t>O,  we can ensure a </a:t>
            </a:r>
            <a:r>
              <a:rPr lang="en-US" sz="2800" u="sng" dirty="0"/>
              <a:t>rapidly declining impact of our specialty on the environment </a:t>
            </a:r>
            <a:r>
              <a:rPr lang="en-US" sz="2800" dirty="0"/>
              <a:t>until no-impact alternatives are available</a:t>
            </a:r>
          </a:p>
          <a:p>
            <a:endParaRPr lang="en-US" sz="2800" dirty="0"/>
          </a:p>
          <a:p>
            <a:r>
              <a:rPr lang="en-US" sz="2800" dirty="0"/>
              <a:t>Desflurane and N</a:t>
            </a:r>
            <a:r>
              <a:rPr lang="en-US" sz="2800" dirty="0">
                <a:latin typeface="Constantia" panose="02030602050306030303" pitchFamily="18" charset="0"/>
              </a:rPr>
              <a:t>₂</a:t>
            </a:r>
            <a:r>
              <a:rPr lang="en-US" sz="2800" dirty="0"/>
              <a:t>O should be </a:t>
            </a:r>
            <a:r>
              <a:rPr lang="en-US" sz="2800" b="1" dirty="0"/>
              <a:t>restricted to cases where they may reduce morbidity over alternative drugs. </a:t>
            </a:r>
            <a:r>
              <a:rPr lang="en-US" sz="2800" dirty="0"/>
              <a:t>Clinicians should avoid unnecessary high fresh gas flow rates for all inhaled drugs. Although reducing fresh gas flow rates increases the requirement for CO</a:t>
            </a:r>
            <a:r>
              <a:rPr lang="en-US" sz="2800" dirty="0">
                <a:latin typeface="Constantia" panose="02030602050306030303" pitchFamily="18" charset="0"/>
              </a:rPr>
              <a:t>₂</a:t>
            </a:r>
            <a:r>
              <a:rPr lang="en-US" sz="2800" dirty="0"/>
              <a:t> absorbent and its concomitant carbon footprint, this is unlikely to offset the benefits of </a:t>
            </a:r>
            <a:r>
              <a:rPr lang="en-US" dirty="0"/>
              <a:t>using low flow </a:t>
            </a:r>
            <a:r>
              <a:rPr lang="en-US" dirty="0" err="1"/>
              <a:t>anaesthesia</a:t>
            </a:r>
            <a:endParaRPr lang="en-US" sz="2800" dirty="0"/>
          </a:p>
          <a:p>
            <a:endParaRPr lang="en-IN" dirty="0"/>
          </a:p>
        </p:txBody>
      </p:sp>
      <p:sp>
        <p:nvSpPr>
          <p:cNvPr id="6" name="Slide Number Placeholder 5">
            <a:extLst>
              <a:ext uri="{FF2B5EF4-FFF2-40B4-BE49-F238E27FC236}">
                <a16:creationId xmlns:a16="http://schemas.microsoft.com/office/drawing/2014/main" id="{1008A585-3C3F-E50A-06CA-DF1B4B67380D}"/>
              </a:ext>
            </a:extLst>
          </p:cNvPr>
          <p:cNvSpPr>
            <a:spLocks noGrp="1"/>
          </p:cNvSpPr>
          <p:nvPr>
            <p:ph type="sldNum" sz="quarter" idx="12"/>
          </p:nvPr>
        </p:nvSpPr>
        <p:spPr/>
        <p:txBody>
          <a:bodyPr/>
          <a:lstStyle/>
          <a:p>
            <a:fld id="{58FB4751-880F-D840-AAA9-3A15815CC996}" type="slidenum">
              <a:rPr lang="en-US" smtClean="0"/>
              <a:t>45</a:t>
            </a:fld>
            <a:endParaRPr lang="en-US" dirty="0"/>
          </a:p>
        </p:txBody>
      </p:sp>
    </p:spTree>
    <p:extLst>
      <p:ext uri="{BB962C8B-B14F-4D97-AF65-F5344CB8AC3E}">
        <p14:creationId xmlns:p14="http://schemas.microsoft.com/office/powerpoint/2010/main" val="297455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9F3953-CCD9-11F8-23FD-810E55002E78}"/>
              </a:ext>
            </a:extLst>
          </p:cNvPr>
          <p:cNvSpPr>
            <a:spLocks noGrp="1"/>
          </p:cNvSpPr>
          <p:nvPr>
            <p:ph type="dt" sz="half" idx="10"/>
          </p:nvPr>
        </p:nvSpPr>
        <p:spPr>
          <a:xfrm>
            <a:off x="0" y="6464808"/>
            <a:ext cx="1353312" cy="310896"/>
          </a:xfrm>
        </p:spPr>
        <p:txBody>
          <a:bodyPr/>
          <a:lstStyle/>
          <a:p>
            <a:r>
              <a:rPr lang="en-US" dirty="0"/>
              <a:t>Dr Priyankar</a:t>
            </a:r>
          </a:p>
          <a:p>
            <a:endParaRPr lang="en-US" dirty="0"/>
          </a:p>
        </p:txBody>
      </p:sp>
      <p:sp>
        <p:nvSpPr>
          <p:cNvPr id="4" name="Slide Number Placeholder 3">
            <a:extLst>
              <a:ext uri="{FF2B5EF4-FFF2-40B4-BE49-F238E27FC236}">
                <a16:creationId xmlns:a16="http://schemas.microsoft.com/office/drawing/2014/main" id="{53ADDDD1-F474-2670-F32D-89F4E9450D00}"/>
              </a:ext>
            </a:extLst>
          </p:cNvPr>
          <p:cNvSpPr>
            <a:spLocks noGrp="1"/>
          </p:cNvSpPr>
          <p:nvPr>
            <p:ph type="sldNum" sz="quarter" idx="12"/>
          </p:nvPr>
        </p:nvSpPr>
        <p:spPr/>
        <p:txBody>
          <a:bodyPr/>
          <a:lstStyle/>
          <a:p>
            <a:fld id="{58FB4751-880F-D840-AAA9-3A15815CC996}" type="slidenum">
              <a:rPr lang="en-US" smtClean="0"/>
              <a:t>46</a:t>
            </a:fld>
            <a:endParaRPr lang="en-US" dirty="0"/>
          </a:p>
        </p:txBody>
      </p:sp>
      <p:sp>
        <p:nvSpPr>
          <p:cNvPr id="5" name="Title 4">
            <a:extLst>
              <a:ext uri="{FF2B5EF4-FFF2-40B4-BE49-F238E27FC236}">
                <a16:creationId xmlns:a16="http://schemas.microsoft.com/office/drawing/2014/main" id="{801B5BA9-0045-E47C-45B7-8D027F9CEF44}"/>
              </a:ext>
            </a:extLst>
          </p:cNvPr>
          <p:cNvSpPr>
            <a:spLocks noGrp="1"/>
          </p:cNvSpPr>
          <p:nvPr>
            <p:ph type="title"/>
          </p:nvPr>
        </p:nvSpPr>
        <p:spPr/>
        <p:txBody>
          <a:bodyPr/>
          <a:lstStyle/>
          <a:p>
            <a:pPr algn="ctr"/>
            <a:r>
              <a:rPr lang="en-IN" sz="3200" dirty="0"/>
              <a:t>Reducing carbon footprint when using VAs</a:t>
            </a:r>
          </a:p>
        </p:txBody>
      </p:sp>
      <p:sp>
        <p:nvSpPr>
          <p:cNvPr id="6" name="Content Placeholder 5">
            <a:extLst>
              <a:ext uri="{FF2B5EF4-FFF2-40B4-BE49-F238E27FC236}">
                <a16:creationId xmlns:a16="http://schemas.microsoft.com/office/drawing/2014/main" id="{E1F90EAB-CF0C-179B-091B-975F0CE7E18E}"/>
              </a:ext>
            </a:extLst>
          </p:cNvPr>
          <p:cNvSpPr>
            <a:spLocks noGrp="1"/>
          </p:cNvSpPr>
          <p:nvPr>
            <p:ph idx="1"/>
          </p:nvPr>
        </p:nvSpPr>
        <p:spPr/>
        <p:txBody>
          <a:bodyPr/>
          <a:lstStyle/>
          <a:p>
            <a:r>
              <a:rPr lang="en-IN" dirty="0"/>
              <a:t>Use desflurane and nitrous oxide only in specific clinically indicated cases</a:t>
            </a:r>
          </a:p>
          <a:p>
            <a:r>
              <a:rPr lang="en-IN" dirty="0"/>
              <a:t>Avoid use of both together</a:t>
            </a:r>
          </a:p>
          <a:p>
            <a:r>
              <a:rPr lang="en-IN" dirty="0"/>
              <a:t>Use low flows for major part of the anaesthesia duration</a:t>
            </a:r>
          </a:p>
          <a:p>
            <a:r>
              <a:rPr lang="en-IN" dirty="0"/>
              <a:t>Monitor depth of anaesthesia and MAC wherever available</a:t>
            </a:r>
          </a:p>
          <a:p>
            <a:endParaRPr lang="en-IN" dirty="0"/>
          </a:p>
          <a:p>
            <a:pPr marL="0" indent="0">
              <a:buNone/>
            </a:pPr>
            <a:endParaRPr lang="en-IN" dirty="0"/>
          </a:p>
          <a:p>
            <a:endParaRPr lang="en-IN" dirty="0"/>
          </a:p>
        </p:txBody>
      </p:sp>
    </p:spTree>
    <p:extLst>
      <p:ext uri="{BB962C8B-B14F-4D97-AF65-F5344CB8AC3E}">
        <p14:creationId xmlns:p14="http://schemas.microsoft.com/office/powerpoint/2010/main" val="1132808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A4EF-C18F-2378-556B-5FE083BAB2B5}"/>
              </a:ext>
            </a:extLst>
          </p:cNvPr>
          <p:cNvSpPr>
            <a:spLocks noGrp="1"/>
          </p:cNvSpPr>
          <p:nvPr>
            <p:ph type="title"/>
          </p:nvPr>
        </p:nvSpPr>
        <p:spPr>
          <a:xfrm>
            <a:off x="576072" y="82297"/>
            <a:ext cx="10515600" cy="634880"/>
          </a:xfrm>
        </p:spPr>
        <p:txBody>
          <a:bodyPr/>
          <a:lstStyle/>
          <a:p>
            <a:pPr algn="ctr"/>
            <a:r>
              <a:rPr lang="en-US" sz="3200" dirty="0"/>
              <a:t>Us in the larger scheme of things</a:t>
            </a:r>
            <a:endParaRPr lang="en-IN" sz="3200" dirty="0"/>
          </a:p>
        </p:txBody>
      </p:sp>
      <p:graphicFrame>
        <p:nvGraphicFramePr>
          <p:cNvPr id="7" name="Content Placeholder 6">
            <a:extLst>
              <a:ext uri="{FF2B5EF4-FFF2-40B4-BE49-F238E27FC236}">
                <a16:creationId xmlns:a16="http://schemas.microsoft.com/office/drawing/2014/main" id="{AF2EC9B1-3542-F37F-2FB9-69D202A7E076}"/>
              </a:ext>
            </a:extLst>
          </p:cNvPr>
          <p:cNvGraphicFramePr>
            <a:graphicFrameLocks noGrp="1"/>
          </p:cNvGraphicFramePr>
          <p:nvPr>
            <p:ph idx="1"/>
          </p:nvPr>
        </p:nvGraphicFramePr>
        <p:xfrm>
          <a:off x="576263" y="1004046"/>
          <a:ext cx="9363075" cy="5172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1FB0E1E6-0A72-137E-1E82-50E31A64DCDC}"/>
              </a:ext>
            </a:extLst>
          </p:cNvPr>
          <p:cNvSpPr>
            <a:spLocks noGrp="1"/>
          </p:cNvSpPr>
          <p:nvPr>
            <p:ph type="sldNum" sz="quarter" idx="12"/>
          </p:nvPr>
        </p:nvSpPr>
        <p:spPr/>
        <p:txBody>
          <a:bodyPr/>
          <a:lstStyle/>
          <a:p>
            <a:fld id="{58FB4751-880F-D840-AAA9-3A15815CC996}" type="slidenum">
              <a:rPr lang="en-US" smtClean="0"/>
              <a:t>47</a:t>
            </a:fld>
            <a:endParaRPr lang="en-US" dirty="0"/>
          </a:p>
        </p:txBody>
      </p:sp>
    </p:spTree>
    <p:extLst>
      <p:ext uri="{BB962C8B-B14F-4D97-AF65-F5344CB8AC3E}">
        <p14:creationId xmlns:p14="http://schemas.microsoft.com/office/powerpoint/2010/main" val="3719289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F59964-0AF5-623C-F552-C389BC460053}"/>
              </a:ext>
            </a:extLst>
          </p:cNvPr>
          <p:cNvSpPr>
            <a:spLocks noGrp="1"/>
          </p:cNvSpPr>
          <p:nvPr>
            <p:ph sz="quarter" idx="16"/>
          </p:nvPr>
        </p:nvSpPr>
        <p:spPr>
          <a:xfrm>
            <a:off x="648930" y="501444"/>
            <a:ext cx="10481034" cy="5820697"/>
          </a:xfrm>
        </p:spPr>
        <p:txBody>
          <a:bodyPr>
            <a:normAutofit lnSpcReduction="10000"/>
          </a:bodyPr>
          <a:lstStyle/>
          <a:p>
            <a:pPr marL="0" indent="0" algn="ctr">
              <a:lnSpc>
                <a:spcPct val="107000"/>
              </a:lnSpc>
              <a:spcAft>
                <a:spcPts val="800"/>
              </a:spcAft>
              <a:buNone/>
            </a:pP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References</a:t>
            </a:r>
          </a:p>
          <a:p>
            <a:pPr>
              <a:lnSpc>
                <a:spcPct val="107000"/>
              </a:lnSpc>
              <a:spcAft>
                <a:spcPts val="800"/>
              </a:spcAft>
            </a:pP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1. </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Varughese S, Ahmed R. Environmental and Occupational Considerations of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Anesthesia</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A Narrative Review and Update.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Anesth</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Analg</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2021 Oct 1;133(4):826-835.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doi</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10.1213/ANE.0000000000005504</a:t>
            </a:r>
            <a:endPar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2. Campbell M, Pierce JMT. Atmospheric science, anaesthesia and the environment. BJA education 15 (4): 173–179 (2015). </a:t>
            </a:r>
            <a:r>
              <a:rPr lang="en-IN" sz="1800" kern="100" dirty="0" err="1">
                <a:effectLst/>
                <a:latin typeface="Segoe UI Historic" panose="020B0502040204020203" pitchFamily="34" charset="0"/>
                <a:ea typeface="Segoe UI Historic" panose="020B0502040204020203" pitchFamily="34" charset="0"/>
                <a:cs typeface="Segoe UI Historic" panose="020B0502040204020203" pitchFamily="34" charset="0"/>
              </a:rPr>
              <a:t>doi</a:t>
            </a: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 10.1093/</a:t>
            </a:r>
            <a:r>
              <a:rPr lang="en-IN" sz="1800" kern="100" dirty="0" err="1">
                <a:effectLst/>
                <a:latin typeface="Segoe UI Historic" panose="020B0502040204020203" pitchFamily="34" charset="0"/>
                <a:ea typeface="Segoe UI Historic" panose="020B0502040204020203" pitchFamily="34" charset="0"/>
                <a:cs typeface="Segoe UI Historic" panose="020B0502040204020203" pitchFamily="34" charset="0"/>
              </a:rPr>
              <a:t>bjaceaccp</a:t>
            </a: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/mku033</a:t>
            </a:r>
          </a:p>
          <a:p>
            <a:pPr>
              <a:lnSpc>
                <a:spcPct val="107000"/>
              </a:lnSpc>
              <a:spcAft>
                <a:spcPts val="800"/>
              </a:spcAft>
            </a:pP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3.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Özelsel</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TJ,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Sondekoppam</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RV,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Buro</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K. The future is now-it's time to rethink the application of the Global Warming Potential to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anesthesia</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Can J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Anaesth</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2019 Nov;66(11):1291-1295.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doi</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10.1007/s12630-019-01385-w.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Epub</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2019 May 8</a:t>
            </a:r>
            <a:endPar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4. </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Sherman J, Le C,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Lamers</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V,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Eckelman</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M. Life cycle greenhouse gas emissions of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anesthetic</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drugs.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Anesth</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Analg</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2012 May;114(5):1086-90.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doi</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10.1213/ANE.0b013e31824f6940.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Epub</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2012 Apr 4</a:t>
            </a:r>
          </a:p>
          <a:p>
            <a:pPr>
              <a:lnSpc>
                <a:spcPct val="107000"/>
              </a:lnSpc>
              <a:spcAft>
                <a:spcPts val="800"/>
              </a:spcAft>
            </a:pPr>
            <a:r>
              <a:rPr lang="en-US" dirty="0">
                <a:solidFill>
                  <a:srgbClr val="212121"/>
                </a:solidFill>
                <a:latin typeface="Segoe UI Historic" panose="020B0502040204020203" pitchFamily="34" charset="0"/>
                <a:ea typeface="Segoe UI Historic" panose="020B0502040204020203" pitchFamily="34" charset="0"/>
                <a:cs typeface="Segoe UI Historic" panose="020B0502040204020203" pitchFamily="34" charset="0"/>
              </a:rPr>
              <a:t>5</a:t>
            </a:r>
            <a:r>
              <a:rPr lang="en-US"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en-IN"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Devlin-</a:t>
            </a:r>
            <a:r>
              <a:rPr lang="en-IN" sz="1800" b="0" i="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Hegedus</a:t>
            </a:r>
            <a:r>
              <a:rPr lang="en-IN"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JA, </a:t>
            </a:r>
            <a:r>
              <a:rPr lang="en-IN" sz="1800" b="0" i="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McGain</a:t>
            </a:r>
            <a:r>
              <a:rPr lang="en-IN"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F, Harris RD, Sherman JD. Action guidance for addressing pollution from inhalational anaesthetics. Anaesthesia. 2022 Sep;77(9):1023-1029. </a:t>
            </a:r>
            <a:r>
              <a:rPr lang="en-IN" sz="1800" b="0" i="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doi</a:t>
            </a:r>
            <a:r>
              <a:rPr lang="en-IN"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10.1111/anae.15785. </a:t>
            </a:r>
            <a:r>
              <a:rPr lang="en-IN" sz="1800" b="0" i="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Epub</a:t>
            </a:r>
            <a:r>
              <a:rPr lang="en-IN"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2022 Jun 21. PMID: 35729804; PMCID: PMC9543086</a:t>
            </a:r>
            <a:endPar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endParaRPr>
          </a:p>
          <a:p>
            <a:r>
              <a:rPr lang="en-IN" kern="100" dirty="0">
                <a:solidFill>
                  <a:srgbClr val="212121"/>
                </a:solidFill>
                <a:latin typeface="Segoe UI Historic" panose="020B0502040204020203" pitchFamily="34" charset="0"/>
                <a:ea typeface="Segoe UI Historic" panose="020B0502040204020203" pitchFamily="34" charset="0"/>
                <a:cs typeface="Segoe UI Historic" panose="020B0502040204020203" pitchFamily="34" charset="0"/>
              </a:rPr>
              <a:t>6</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t>
            </a:r>
            <a:r>
              <a:rPr lang="en-US" kern="1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 </a:t>
            </a:r>
            <a:r>
              <a:rPr lang="en-US" sz="18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Sulbaek</a:t>
            </a:r>
            <a:r>
              <a:rPr lang="en-US" sz="18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Andersen MP, Nielsen OJ, Wallington TJ, </a:t>
            </a:r>
            <a:r>
              <a:rPr lang="en-US" sz="18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Karpichev</a:t>
            </a:r>
            <a:r>
              <a:rPr lang="en-US" sz="18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B, Sander SP. Medical intelligence article: assessing the impact on global climate from general anesthetic gases. </a:t>
            </a:r>
            <a:r>
              <a:rPr lang="en-US" sz="18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Anesth</a:t>
            </a:r>
            <a:r>
              <a:rPr lang="en-US" sz="18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a:t>
            </a:r>
            <a:r>
              <a:rPr lang="en-US" sz="18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Analg</a:t>
            </a:r>
            <a:r>
              <a:rPr lang="en-US" sz="18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2012;114:1081-5</a:t>
            </a:r>
          </a:p>
          <a:p>
            <a:pPr marL="0" indent="0">
              <a:buNone/>
            </a:pP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endPar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endParaRPr>
          </a:p>
          <a:p>
            <a:endParaRPr lang="en-IN" dirty="0"/>
          </a:p>
        </p:txBody>
      </p:sp>
    </p:spTree>
    <p:extLst>
      <p:ext uri="{BB962C8B-B14F-4D97-AF65-F5344CB8AC3E}">
        <p14:creationId xmlns:p14="http://schemas.microsoft.com/office/powerpoint/2010/main" val="3329194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F59964-0AF5-623C-F552-C389BC460053}"/>
              </a:ext>
            </a:extLst>
          </p:cNvPr>
          <p:cNvSpPr>
            <a:spLocks noGrp="1"/>
          </p:cNvSpPr>
          <p:nvPr>
            <p:ph sz="quarter" idx="16"/>
          </p:nvPr>
        </p:nvSpPr>
        <p:spPr>
          <a:xfrm>
            <a:off x="648930" y="501444"/>
            <a:ext cx="10481034" cy="6174659"/>
          </a:xfrm>
        </p:spPr>
        <p:txBody>
          <a:bodyPr>
            <a:normAutofit/>
          </a:bodyPr>
          <a:lstStyle/>
          <a:p>
            <a:r>
              <a:rPr lang="en-IN" sz="1600" kern="100" dirty="0">
                <a:latin typeface="Segoe UI" panose="020B0502040204020203" pitchFamily="34" charset="0"/>
                <a:ea typeface="Segoe UI Historic" panose="020B0502040204020203" pitchFamily="34" charset="0"/>
                <a:cs typeface="Segoe UI" panose="020B0502040204020203" pitchFamily="34" charset="0"/>
              </a:rPr>
              <a:t>7. </a:t>
            </a:r>
            <a:r>
              <a:rPr lang="en-IN" sz="1600" kern="100" dirty="0">
                <a:effectLst/>
                <a:latin typeface="Segoe UI" panose="020B0502040204020203" pitchFamily="34" charset="0"/>
                <a:ea typeface="Segoe UI Historic" panose="020B0502040204020203" pitchFamily="34" charset="0"/>
                <a:cs typeface="Segoe UI" panose="020B0502040204020203" pitchFamily="34" charset="0"/>
              </a:rPr>
              <a:t> </a:t>
            </a:r>
            <a:r>
              <a:rPr lang="en-IN" sz="1600" kern="10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White SM, Shelton CL, Gelb AW, Lawson C, </a:t>
            </a:r>
            <a:r>
              <a:rPr lang="en-IN" sz="1600" kern="10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McGain</a:t>
            </a:r>
            <a:r>
              <a:rPr lang="en-IN" sz="1600" kern="10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F, </a:t>
            </a:r>
            <a:r>
              <a:rPr lang="en-IN" sz="1600" kern="10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Muret</a:t>
            </a:r>
            <a:r>
              <a:rPr lang="en-IN" sz="1600" kern="10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J, Sherman JD; representing the World Federation of Societies of Anaesthesiologists Global Working Group on Environmental Sustainability in Anaesthesia. Principles of environmentally-sustainable anaesthesia: a global consensus statement from the World Federation of Societies of Anaesthesiologists. Anaesthesia. 2022 Feb;77(2):201-212. </a:t>
            </a:r>
            <a:r>
              <a:rPr lang="en-IN" sz="1600" kern="10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doi</a:t>
            </a:r>
            <a:r>
              <a:rPr lang="en-IN" sz="1600" kern="10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10.1111/anae.15598. </a:t>
            </a:r>
            <a:r>
              <a:rPr lang="en-IN" sz="1600" kern="10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Epub</a:t>
            </a:r>
            <a:r>
              <a:rPr lang="en-IN" sz="1600" kern="10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2021 Nov 1</a:t>
            </a:r>
          </a:p>
          <a:p>
            <a:r>
              <a:rPr lang="en-IN" sz="1600" dirty="0">
                <a:solidFill>
                  <a:srgbClr val="212121"/>
                </a:solidFill>
                <a:latin typeface="Segoe UI" panose="020B0502040204020203" pitchFamily="34" charset="0"/>
                <a:ea typeface="Segoe UI Historic" panose="020B0502040204020203" pitchFamily="34" charset="0"/>
                <a:cs typeface="Segoe UI" panose="020B0502040204020203" pitchFamily="34" charset="0"/>
              </a:rPr>
              <a:t>8</a:t>
            </a:r>
            <a:r>
              <a:rPr lang="en-IN" sz="1600" b="0" i="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Shine KP. Climate effect of inhaled anaesthetics. Br J </a:t>
            </a:r>
            <a:r>
              <a:rPr lang="en-IN" sz="1600" b="0" i="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Anaesth</a:t>
            </a:r>
            <a:r>
              <a:rPr lang="en-IN" sz="1600" b="0" i="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2010 Dec;105(6):731-3. </a:t>
            </a:r>
            <a:r>
              <a:rPr lang="en-IN" sz="1600" b="0" i="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doi</a:t>
            </a:r>
            <a:r>
              <a:rPr lang="en-IN" sz="1600" b="0" i="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10.1093/</a:t>
            </a:r>
            <a:r>
              <a:rPr lang="en-IN" sz="1600" b="0" i="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bja</a:t>
            </a:r>
            <a:r>
              <a:rPr lang="en-IN" sz="1600" b="0" i="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/aeq313. Erratum in: Br J </a:t>
            </a:r>
            <a:r>
              <a:rPr lang="en-IN" sz="1600" b="0" i="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Anaesth</a:t>
            </a:r>
            <a:r>
              <a:rPr lang="en-IN" sz="1600" b="0" i="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2011 Feb;106(2):288. PMID: 21081682.</a:t>
            </a:r>
          </a:p>
          <a:p>
            <a:r>
              <a:rPr lang="en-IN" sz="1600" dirty="0">
                <a:solidFill>
                  <a:srgbClr val="212121"/>
                </a:solidFill>
                <a:latin typeface="Segoe UI" panose="020B0502040204020203" pitchFamily="34" charset="0"/>
                <a:ea typeface="Segoe UI Historic" panose="020B0502040204020203" pitchFamily="34" charset="0"/>
                <a:cs typeface="Segoe UI" panose="020B0502040204020203" pitchFamily="34" charset="0"/>
              </a:rPr>
              <a:t>9</a:t>
            </a:r>
            <a:r>
              <a:rPr lang="en-IN"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 </a:t>
            </a:r>
            <a:r>
              <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MacNeill AJ, Lillywhite R, Brown CJ. The impact of surgery on global climate: a carbon </a:t>
            </a:r>
            <a:r>
              <a:rPr lang="en-US" sz="16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footprinting</a:t>
            </a:r>
            <a:r>
              <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study of operating theatres in three health systems. Lancet Planet Health. 2017 Dec;1(9):e381-e388. </a:t>
            </a:r>
            <a:r>
              <a:rPr lang="en-US" sz="16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doi</a:t>
            </a:r>
            <a:r>
              <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10.1016/S2542-5196(17)30162-6</a:t>
            </a:r>
          </a:p>
          <a:p>
            <a:endPar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endParaRPr>
          </a:p>
          <a:p>
            <a:r>
              <a:rPr lang="en-US"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10. </a:t>
            </a:r>
            <a:r>
              <a:rPr lang="en-IN" sz="1600" b="0" i="0" dirty="0" err="1">
                <a:solidFill>
                  <a:srgbClr val="212121"/>
                </a:solidFill>
                <a:effectLst/>
                <a:latin typeface="Segoe UI" panose="020B0502040204020203" pitchFamily="34" charset="0"/>
                <a:cs typeface="Segoe UI" panose="020B0502040204020203" pitchFamily="34" charset="0"/>
              </a:rPr>
              <a:t>McGain</a:t>
            </a:r>
            <a:r>
              <a:rPr lang="en-IN" sz="1600" b="0" i="0" dirty="0">
                <a:solidFill>
                  <a:srgbClr val="212121"/>
                </a:solidFill>
                <a:effectLst/>
                <a:latin typeface="Segoe UI" panose="020B0502040204020203" pitchFamily="34" charset="0"/>
                <a:cs typeface="Segoe UI" panose="020B0502040204020203" pitchFamily="34" charset="0"/>
              </a:rPr>
              <a:t> F, </a:t>
            </a:r>
            <a:r>
              <a:rPr lang="en-IN" sz="1600" b="0" i="0" dirty="0" err="1">
                <a:solidFill>
                  <a:srgbClr val="212121"/>
                </a:solidFill>
                <a:effectLst/>
                <a:latin typeface="Segoe UI" panose="020B0502040204020203" pitchFamily="34" charset="0"/>
                <a:cs typeface="Segoe UI" panose="020B0502040204020203" pitchFamily="34" charset="0"/>
              </a:rPr>
              <a:t>Muret</a:t>
            </a:r>
            <a:r>
              <a:rPr lang="en-IN" sz="1600" b="0" i="0" dirty="0">
                <a:solidFill>
                  <a:srgbClr val="212121"/>
                </a:solidFill>
                <a:effectLst/>
                <a:latin typeface="Segoe UI" panose="020B0502040204020203" pitchFamily="34" charset="0"/>
                <a:cs typeface="Segoe UI" panose="020B0502040204020203" pitchFamily="34" charset="0"/>
              </a:rPr>
              <a:t> J, Lawson C, Sherman JD. Environmental sustainability in anaesthesia and critical care. Br J </a:t>
            </a:r>
            <a:r>
              <a:rPr lang="en-IN" sz="1600" b="0" i="0" dirty="0" err="1">
                <a:solidFill>
                  <a:srgbClr val="212121"/>
                </a:solidFill>
                <a:effectLst/>
                <a:latin typeface="Segoe UI" panose="020B0502040204020203" pitchFamily="34" charset="0"/>
                <a:cs typeface="Segoe UI" panose="020B0502040204020203" pitchFamily="34" charset="0"/>
              </a:rPr>
              <a:t>Anaesth</a:t>
            </a:r>
            <a:r>
              <a:rPr lang="en-IN" sz="1600" b="0" i="0" dirty="0">
                <a:solidFill>
                  <a:srgbClr val="212121"/>
                </a:solidFill>
                <a:effectLst/>
                <a:latin typeface="Segoe UI" panose="020B0502040204020203" pitchFamily="34" charset="0"/>
                <a:cs typeface="Segoe UI" panose="020B0502040204020203" pitchFamily="34" charset="0"/>
              </a:rPr>
              <a:t>. 2020 Nov;125(5):680-692. </a:t>
            </a:r>
            <a:r>
              <a:rPr lang="en-IN" sz="1600" b="0" i="0" dirty="0" err="1">
                <a:solidFill>
                  <a:srgbClr val="212121"/>
                </a:solidFill>
                <a:effectLst/>
                <a:latin typeface="Segoe UI" panose="020B0502040204020203" pitchFamily="34" charset="0"/>
                <a:cs typeface="Segoe UI" panose="020B0502040204020203" pitchFamily="34" charset="0"/>
              </a:rPr>
              <a:t>doi</a:t>
            </a:r>
            <a:r>
              <a:rPr lang="en-IN" sz="1600" b="0" i="0" dirty="0">
                <a:solidFill>
                  <a:srgbClr val="212121"/>
                </a:solidFill>
                <a:effectLst/>
                <a:latin typeface="Segoe UI" panose="020B0502040204020203" pitchFamily="34" charset="0"/>
                <a:cs typeface="Segoe UI" panose="020B0502040204020203" pitchFamily="34" charset="0"/>
              </a:rPr>
              <a:t>: 10.1016/j.bja.2020.06.055</a:t>
            </a:r>
            <a:endParaRPr lang="en-US" sz="1600" dirty="0">
              <a:solidFill>
                <a:srgbClr val="212121"/>
              </a:solidFill>
              <a:latin typeface="Segoe UI" panose="020B0502040204020203" pitchFamily="34" charset="0"/>
              <a:ea typeface="PMingLiU-ExtB" panose="02020500000000000000" pitchFamily="18" charset="-120"/>
              <a:cs typeface="Segoe UI" panose="020B0502040204020203" pitchFamily="34" charset="0"/>
            </a:endParaRPr>
          </a:p>
          <a:p>
            <a:r>
              <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11. </a:t>
            </a:r>
            <a:r>
              <a:rPr lang="en-IN" sz="1600" b="0" i="0" dirty="0">
                <a:solidFill>
                  <a:srgbClr val="212121"/>
                </a:solidFill>
                <a:effectLst/>
                <a:latin typeface="Segoe UI" panose="020B0502040204020203" pitchFamily="34" charset="0"/>
                <a:cs typeface="Segoe UI" panose="020B0502040204020203" pitchFamily="34" charset="0"/>
              </a:rPr>
              <a:t>Shelton CL, McBain SC, Mortimer F, White SM. A new role for anaesthetists in environmentally-sustainable healthcare. Anaesthesia. 2019 Sep;74(9):1091-1094. </a:t>
            </a:r>
            <a:r>
              <a:rPr lang="en-IN" sz="1600" b="0" i="0" dirty="0" err="1">
                <a:solidFill>
                  <a:srgbClr val="212121"/>
                </a:solidFill>
                <a:effectLst/>
                <a:latin typeface="Segoe UI" panose="020B0502040204020203" pitchFamily="34" charset="0"/>
                <a:cs typeface="Segoe UI" panose="020B0502040204020203" pitchFamily="34" charset="0"/>
              </a:rPr>
              <a:t>doi</a:t>
            </a:r>
            <a:r>
              <a:rPr lang="en-IN" sz="1600" b="0" i="0" dirty="0">
                <a:solidFill>
                  <a:srgbClr val="212121"/>
                </a:solidFill>
                <a:effectLst/>
                <a:latin typeface="Segoe UI" panose="020B0502040204020203" pitchFamily="34" charset="0"/>
                <a:cs typeface="Segoe UI" panose="020B0502040204020203" pitchFamily="34" charset="0"/>
              </a:rPr>
              <a:t>: 10.1111/anae.14647</a:t>
            </a:r>
          </a:p>
          <a:p>
            <a:r>
              <a:rPr lang="en-IN"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12. </a:t>
            </a:r>
            <a:r>
              <a:rPr lang="en-IN" sz="1600" b="0" i="0" dirty="0">
                <a:solidFill>
                  <a:srgbClr val="333333"/>
                </a:solidFill>
                <a:effectLst/>
                <a:latin typeface="Segoe UI" panose="020B0502040204020203" pitchFamily="34" charset="0"/>
                <a:cs typeface="Segoe UI" panose="020B0502040204020203" pitchFamily="34" charset="0"/>
              </a:rPr>
              <a:t>Peter-Paul Pichler </a:t>
            </a:r>
            <a:r>
              <a:rPr lang="en-IN" sz="1600" b="0" i="1" dirty="0">
                <a:solidFill>
                  <a:srgbClr val="333333"/>
                </a:solidFill>
                <a:effectLst/>
                <a:latin typeface="Segoe UI" panose="020B0502040204020203" pitchFamily="34" charset="0"/>
                <a:cs typeface="Segoe UI" panose="020B0502040204020203" pitchFamily="34" charset="0"/>
              </a:rPr>
              <a:t>et al</a:t>
            </a:r>
            <a:r>
              <a:rPr lang="en-IN" sz="1600" b="0" i="0" dirty="0">
                <a:solidFill>
                  <a:srgbClr val="333333"/>
                </a:solidFill>
                <a:effectLst/>
                <a:latin typeface="Segoe UI" panose="020B0502040204020203" pitchFamily="34" charset="0"/>
                <a:cs typeface="Segoe UI" panose="020B0502040204020203" pitchFamily="34" charset="0"/>
              </a:rPr>
              <a:t> 2019 </a:t>
            </a:r>
            <a:r>
              <a:rPr lang="en-IN" sz="1600" b="0" i="1" dirty="0">
                <a:solidFill>
                  <a:srgbClr val="333333"/>
                </a:solidFill>
                <a:effectLst/>
                <a:latin typeface="Segoe UI" panose="020B0502040204020203" pitchFamily="34" charset="0"/>
                <a:cs typeface="Segoe UI" panose="020B0502040204020203" pitchFamily="34" charset="0"/>
              </a:rPr>
              <a:t>Environ. Res. Lett.</a:t>
            </a:r>
            <a:r>
              <a:rPr lang="en-IN" sz="1600" b="0" i="0" dirty="0">
                <a:solidFill>
                  <a:srgbClr val="333333"/>
                </a:solidFill>
                <a:effectLst/>
                <a:latin typeface="Segoe UI" panose="020B0502040204020203" pitchFamily="34" charset="0"/>
                <a:cs typeface="Segoe UI" panose="020B0502040204020203" pitchFamily="34" charset="0"/>
              </a:rPr>
              <a:t> </a:t>
            </a:r>
            <a:r>
              <a:rPr lang="en-IN" sz="1600" b="1" i="0" dirty="0">
                <a:solidFill>
                  <a:srgbClr val="333333"/>
                </a:solidFill>
                <a:effectLst/>
                <a:latin typeface="Segoe UI" panose="020B0502040204020203" pitchFamily="34" charset="0"/>
                <a:cs typeface="Segoe UI" panose="020B0502040204020203" pitchFamily="34" charset="0"/>
              </a:rPr>
              <a:t>14</a:t>
            </a:r>
            <a:r>
              <a:rPr lang="en-IN" sz="1600" b="0" i="0" dirty="0">
                <a:solidFill>
                  <a:srgbClr val="333333"/>
                </a:solidFill>
                <a:effectLst/>
                <a:latin typeface="Segoe UI" panose="020B0502040204020203" pitchFamily="34" charset="0"/>
                <a:cs typeface="Segoe UI" panose="020B0502040204020203" pitchFamily="34" charset="0"/>
              </a:rPr>
              <a:t> 064004</a:t>
            </a:r>
          </a:p>
          <a:p>
            <a:r>
              <a:rPr lang="en-IN" sz="1600" dirty="0">
                <a:solidFill>
                  <a:srgbClr val="333333"/>
                </a:solidFill>
                <a:latin typeface="Segoe UI" panose="020B0502040204020203" pitchFamily="34" charset="0"/>
                <a:cs typeface="Segoe UI" panose="020B0502040204020203" pitchFamily="34" charset="0"/>
              </a:rPr>
              <a:t>13. </a:t>
            </a:r>
            <a:r>
              <a:rPr lang="en-US" sz="1600" dirty="0">
                <a:hlinkClick r:id="rId2"/>
              </a:rPr>
              <a:t>CO₂ and Greenhouse Gas Emissions - Our World in Data</a:t>
            </a:r>
            <a:r>
              <a:rPr lang="en-IN" sz="1600" dirty="0">
                <a:solidFill>
                  <a:srgbClr val="333333"/>
                </a:solidFill>
                <a:latin typeface="Segoe UI" panose="020B0502040204020203" pitchFamily="34" charset="0"/>
                <a:cs typeface="Segoe UI" panose="020B0502040204020203" pitchFamily="34" charset="0"/>
              </a:rPr>
              <a:t> accessed online</a:t>
            </a:r>
            <a:endParaRPr lang="en-IN" sz="1600" b="0" i="0" dirty="0">
              <a:solidFill>
                <a:srgbClr val="333333"/>
              </a:solidFill>
              <a:effectLst/>
              <a:latin typeface="Segoe UI" panose="020B0502040204020203" pitchFamily="34" charset="0"/>
              <a:cs typeface="Segoe UI" panose="020B0502040204020203" pitchFamily="34" charset="0"/>
            </a:endParaRPr>
          </a:p>
          <a:p>
            <a:endParaRPr lang="en-IN" dirty="0"/>
          </a:p>
        </p:txBody>
      </p:sp>
    </p:spTree>
    <p:extLst>
      <p:ext uri="{BB962C8B-B14F-4D97-AF65-F5344CB8AC3E}">
        <p14:creationId xmlns:p14="http://schemas.microsoft.com/office/powerpoint/2010/main" val="1846970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BCA54-B390-04BA-1845-1A36ABEB0757}"/>
              </a:ext>
            </a:extLst>
          </p:cNvPr>
          <p:cNvSpPr>
            <a:spLocks noGrp="1"/>
          </p:cNvSpPr>
          <p:nvPr>
            <p:ph idx="1"/>
          </p:nvPr>
        </p:nvSpPr>
        <p:spPr>
          <a:xfrm>
            <a:off x="576072" y="1165412"/>
            <a:ext cx="9363456" cy="4613596"/>
          </a:xfrm>
        </p:spPr>
        <p:txBody>
          <a:bodyPr/>
          <a:lstStyle/>
          <a:p>
            <a:r>
              <a:rPr lang="en-IN" dirty="0"/>
              <a:t>The reasons may be</a:t>
            </a:r>
          </a:p>
          <a:p>
            <a:r>
              <a:rPr lang="en-IN" dirty="0"/>
              <a:t>1. religious</a:t>
            </a:r>
          </a:p>
          <a:p>
            <a:r>
              <a:rPr lang="en-IN" dirty="0"/>
              <a:t>2. political/ organisational</a:t>
            </a:r>
          </a:p>
          <a:p>
            <a:r>
              <a:rPr lang="en-IN" dirty="0"/>
              <a:t>Organisations/political parties/ even some countries may take this position to safeguard their interests in coal mining industries/ petroleum products or avoid contributing to a global fund to pay for climate change induced effects in the less fortunate nations.</a:t>
            </a:r>
          </a:p>
        </p:txBody>
      </p:sp>
      <p:sp>
        <p:nvSpPr>
          <p:cNvPr id="6" name="Slide Number Placeholder 5">
            <a:extLst>
              <a:ext uri="{FF2B5EF4-FFF2-40B4-BE49-F238E27FC236}">
                <a16:creationId xmlns:a16="http://schemas.microsoft.com/office/drawing/2014/main" id="{ABAA28CF-73A1-0247-7991-BECA79DB16D9}"/>
              </a:ext>
            </a:extLst>
          </p:cNvPr>
          <p:cNvSpPr>
            <a:spLocks noGrp="1"/>
          </p:cNvSpPr>
          <p:nvPr>
            <p:ph type="sldNum" sz="quarter" idx="12"/>
          </p:nvPr>
        </p:nvSpPr>
        <p:spPr/>
        <p:txBody>
          <a:bodyPr/>
          <a:lstStyle/>
          <a:p>
            <a:fld id="{58FB4751-880F-D840-AAA9-3A15815CC996}" type="slidenum">
              <a:rPr lang="en-US" smtClean="0"/>
              <a:t>5</a:t>
            </a:fld>
            <a:endParaRPr lang="en-US" dirty="0"/>
          </a:p>
        </p:txBody>
      </p:sp>
    </p:spTree>
    <p:extLst>
      <p:ext uri="{BB962C8B-B14F-4D97-AF65-F5344CB8AC3E}">
        <p14:creationId xmlns:p14="http://schemas.microsoft.com/office/powerpoint/2010/main" val="2467603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pongeBob gif. SpongeBob stands in a blue speedo on a sandy floor, muscular, disproportionately massive pink arms repeatedly flexing to either side. When they flex, the muscles form into words, &quot;Thank you.&quot;">
            <a:extLst>
              <a:ext uri="{FF2B5EF4-FFF2-40B4-BE49-F238E27FC236}">
                <a16:creationId xmlns:a16="http://schemas.microsoft.com/office/drawing/2014/main" id="{492978C9-A4E0-2162-6CDE-97349943B6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8948" y="1036948"/>
            <a:ext cx="6495068" cy="53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095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BFA89-E1E0-5260-A575-91DC75AC8EBB}"/>
              </a:ext>
            </a:extLst>
          </p:cNvPr>
          <p:cNvSpPr>
            <a:spLocks noGrp="1"/>
          </p:cNvSpPr>
          <p:nvPr>
            <p:ph type="title"/>
          </p:nvPr>
        </p:nvSpPr>
        <p:spPr>
          <a:xfrm>
            <a:off x="670340" y="150829"/>
            <a:ext cx="10515600" cy="1065323"/>
          </a:xfrm>
        </p:spPr>
        <p:txBody>
          <a:bodyPr/>
          <a:lstStyle/>
          <a:p>
            <a:r>
              <a:rPr lang="en-IN" sz="3200" dirty="0"/>
              <a:t>Climate change will happen “in the future”. Why worry about it NOW?</a:t>
            </a:r>
          </a:p>
        </p:txBody>
      </p:sp>
      <p:sp>
        <p:nvSpPr>
          <p:cNvPr id="3" name="Content Placeholder 2">
            <a:extLst>
              <a:ext uri="{FF2B5EF4-FFF2-40B4-BE49-F238E27FC236}">
                <a16:creationId xmlns:a16="http://schemas.microsoft.com/office/drawing/2014/main" id="{49C494D6-4308-1668-EFC4-0F2A9C072998}"/>
              </a:ext>
            </a:extLst>
          </p:cNvPr>
          <p:cNvSpPr>
            <a:spLocks noGrp="1"/>
          </p:cNvSpPr>
          <p:nvPr>
            <p:ph idx="1"/>
          </p:nvPr>
        </p:nvSpPr>
        <p:spPr>
          <a:xfrm>
            <a:off x="576072" y="1517715"/>
            <a:ext cx="10451592" cy="4656842"/>
          </a:xfrm>
        </p:spPr>
        <p:txBody>
          <a:bodyPr>
            <a:normAutofit/>
          </a:bodyPr>
          <a:lstStyle/>
          <a:p>
            <a:r>
              <a:rPr lang="en-IN" sz="2400" dirty="0"/>
              <a:t>Because it is no longer a part of science fiction movies</a:t>
            </a:r>
          </a:p>
          <a:p>
            <a:r>
              <a:rPr lang="en-IN" sz="2400" dirty="0"/>
              <a:t>It is happening in the present (see </a:t>
            </a:r>
            <a:r>
              <a:rPr lang="en-IN" sz="2400" dirty="0" err="1"/>
              <a:t>egs</a:t>
            </a:r>
            <a:r>
              <a:rPr lang="en-IN" sz="2400" dirty="0"/>
              <a:t>)</a:t>
            </a:r>
          </a:p>
          <a:p>
            <a:r>
              <a:rPr lang="en-IN" sz="2400" dirty="0"/>
              <a:t>Changes will become more intense and frequent in the coming 2 decades</a:t>
            </a:r>
          </a:p>
          <a:p>
            <a:endParaRPr lang="en-IN" sz="2400" dirty="0"/>
          </a:p>
          <a:p>
            <a:r>
              <a:rPr lang="en-IN" sz="2400" dirty="0"/>
              <a:t>The point is one won’t reach that point in a single year</a:t>
            </a:r>
          </a:p>
          <a:p>
            <a:r>
              <a:rPr lang="en-IN" sz="2400" dirty="0"/>
              <a:t>It will take decades of negligent behaviour to reach there</a:t>
            </a:r>
          </a:p>
          <a:p>
            <a:r>
              <a:rPr lang="en-IN" sz="2400" dirty="0"/>
              <a:t>Vital thing:</a:t>
            </a:r>
          </a:p>
          <a:p>
            <a:pPr marL="0" indent="0">
              <a:buNone/>
            </a:pPr>
            <a:r>
              <a:rPr lang="en-IN" sz="2400" b="1" dirty="0">
                <a:solidFill>
                  <a:srgbClr val="0070C0"/>
                </a:solidFill>
              </a:rPr>
              <a:t>        To realise we are on that path &amp; mitigating efforts are warranted</a:t>
            </a:r>
          </a:p>
          <a:p>
            <a:r>
              <a:rPr lang="en-IN" sz="2400" b="1" dirty="0"/>
              <a:t>In other words– the future is now</a:t>
            </a:r>
          </a:p>
        </p:txBody>
      </p:sp>
      <p:sp>
        <p:nvSpPr>
          <p:cNvPr id="6" name="Slide Number Placeholder 5">
            <a:extLst>
              <a:ext uri="{FF2B5EF4-FFF2-40B4-BE49-F238E27FC236}">
                <a16:creationId xmlns:a16="http://schemas.microsoft.com/office/drawing/2014/main" id="{1A4E000A-22A1-E174-97AA-1FC25DA7F1D2}"/>
              </a:ext>
            </a:extLst>
          </p:cNvPr>
          <p:cNvSpPr>
            <a:spLocks noGrp="1"/>
          </p:cNvSpPr>
          <p:nvPr>
            <p:ph type="sldNum" sz="quarter" idx="12"/>
          </p:nvPr>
        </p:nvSpPr>
        <p:spPr/>
        <p:txBody>
          <a:bodyPr/>
          <a:lstStyle/>
          <a:p>
            <a:fld id="{58FB4751-880F-D840-AAA9-3A15815CC996}" type="slidenum">
              <a:rPr lang="en-US" smtClean="0"/>
              <a:t>6</a:t>
            </a:fld>
            <a:endParaRPr lang="en-US" dirty="0"/>
          </a:p>
        </p:txBody>
      </p:sp>
    </p:spTree>
    <p:extLst>
      <p:ext uri="{BB962C8B-B14F-4D97-AF65-F5344CB8AC3E}">
        <p14:creationId xmlns:p14="http://schemas.microsoft.com/office/powerpoint/2010/main" val="409103897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D17B4-F739-4AE9-F91B-3F49912585AD}"/>
              </a:ext>
            </a:extLst>
          </p:cNvPr>
          <p:cNvSpPr>
            <a:spLocks noGrp="1"/>
          </p:cNvSpPr>
          <p:nvPr>
            <p:ph type="title"/>
          </p:nvPr>
        </p:nvSpPr>
        <p:spPr>
          <a:xfrm>
            <a:off x="576071" y="329165"/>
            <a:ext cx="6502620" cy="1051579"/>
          </a:xfrm>
        </p:spPr>
        <p:txBody>
          <a:bodyPr/>
          <a:lstStyle/>
          <a:p>
            <a:r>
              <a:rPr lang="en-IN" sz="3600" dirty="0"/>
              <a:t>Interstellar by Christopher Nolan</a:t>
            </a:r>
          </a:p>
        </p:txBody>
      </p:sp>
      <p:sp>
        <p:nvSpPr>
          <p:cNvPr id="3" name="Text Placeholder 2">
            <a:extLst>
              <a:ext uri="{FF2B5EF4-FFF2-40B4-BE49-F238E27FC236}">
                <a16:creationId xmlns:a16="http://schemas.microsoft.com/office/drawing/2014/main" id="{781B55BC-3313-1402-2D02-3A6862AFD858}"/>
              </a:ext>
            </a:extLst>
          </p:cNvPr>
          <p:cNvSpPr>
            <a:spLocks noGrp="1"/>
          </p:cNvSpPr>
          <p:nvPr>
            <p:ph type="body" sz="half" idx="2"/>
          </p:nvPr>
        </p:nvSpPr>
        <p:spPr/>
        <p:txBody>
          <a:bodyPr/>
          <a:lstStyle/>
          <a:p>
            <a:r>
              <a:rPr lang="en-IN" sz="2400" dirty="0"/>
              <a:t>In this movie you get to see an Earth not being able to grow food, having dust bowl like conditions forcing a group of scientists to explore other planets in the galaxy which they can inhabit.</a:t>
            </a:r>
          </a:p>
          <a:p>
            <a:endParaRPr lang="en-IN" dirty="0"/>
          </a:p>
          <a:p>
            <a:endParaRPr lang="en-IN" dirty="0"/>
          </a:p>
          <a:p>
            <a:r>
              <a:rPr lang="en-IN" dirty="0"/>
              <a:t>It is ranked #1 in</a:t>
            </a:r>
          </a:p>
          <a:p>
            <a:r>
              <a:rPr lang="en-US" dirty="0">
                <a:hlinkClick r:id="rId3"/>
              </a:rPr>
              <a:t>Best Movies About Climate Change, (movieweb.com)</a:t>
            </a:r>
            <a:endParaRPr lang="en-IN" dirty="0"/>
          </a:p>
        </p:txBody>
      </p:sp>
      <p:sp>
        <p:nvSpPr>
          <p:cNvPr id="4" name="Picture Placeholder 3">
            <a:extLst>
              <a:ext uri="{FF2B5EF4-FFF2-40B4-BE49-F238E27FC236}">
                <a16:creationId xmlns:a16="http://schemas.microsoft.com/office/drawing/2014/main" id="{93309356-5F46-6A15-CACF-81516D0DF367}"/>
              </a:ext>
            </a:extLst>
          </p:cNvPr>
          <p:cNvSpPr>
            <a:spLocks noGrp="1"/>
          </p:cNvSpPr>
          <p:nvPr>
            <p:ph type="pic" idx="1"/>
          </p:nvPr>
        </p:nvSpPr>
        <p:spPr/>
        <p:txBody>
          <a:bodyPr/>
          <a:lstStyle/>
          <a:p>
            <a:endParaRPr lang="en-IN"/>
          </a:p>
        </p:txBody>
      </p:sp>
      <p:sp>
        <p:nvSpPr>
          <p:cNvPr id="5" name="Date Placeholder 4">
            <a:extLst>
              <a:ext uri="{FF2B5EF4-FFF2-40B4-BE49-F238E27FC236}">
                <a16:creationId xmlns:a16="http://schemas.microsoft.com/office/drawing/2014/main" id="{7DE161F1-70D7-EC8C-5F98-0F50CAAF42F9}"/>
              </a:ext>
            </a:extLst>
          </p:cNvPr>
          <p:cNvSpPr>
            <a:spLocks noGrp="1"/>
          </p:cNvSpPr>
          <p:nvPr>
            <p:ph type="dt" sz="half" idx="10"/>
          </p:nvPr>
        </p:nvSpPr>
        <p:spPr>
          <a:xfrm>
            <a:off x="0" y="6585326"/>
            <a:ext cx="1353312" cy="190377"/>
          </a:xfrm>
        </p:spPr>
        <p:txBody>
          <a:bodyPr/>
          <a:lstStyle/>
          <a:p>
            <a:r>
              <a:rPr lang="en-US" dirty="0"/>
              <a:t>Dr Priyankar</a:t>
            </a:r>
          </a:p>
          <a:p>
            <a:endParaRPr lang="en-US" dirty="0"/>
          </a:p>
        </p:txBody>
      </p:sp>
      <p:sp>
        <p:nvSpPr>
          <p:cNvPr id="7" name="Slide Number Placeholder 6">
            <a:extLst>
              <a:ext uri="{FF2B5EF4-FFF2-40B4-BE49-F238E27FC236}">
                <a16:creationId xmlns:a16="http://schemas.microsoft.com/office/drawing/2014/main" id="{811293AB-6C06-7A02-2E41-E8E29F24564B}"/>
              </a:ext>
            </a:extLst>
          </p:cNvPr>
          <p:cNvSpPr>
            <a:spLocks noGrp="1"/>
          </p:cNvSpPr>
          <p:nvPr>
            <p:ph type="sldNum" sz="quarter" idx="12"/>
          </p:nvPr>
        </p:nvSpPr>
        <p:spPr/>
        <p:txBody>
          <a:bodyPr/>
          <a:lstStyle/>
          <a:p>
            <a:fld id="{58FB4751-880F-D840-AAA9-3A15815CC996}" type="slidenum">
              <a:rPr lang="en-US" smtClean="0"/>
              <a:t>7</a:t>
            </a:fld>
            <a:endParaRPr lang="en-US" dirty="0"/>
          </a:p>
        </p:txBody>
      </p:sp>
      <p:pic>
        <p:nvPicPr>
          <p:cNvPr id="8" name="Content Placeholder 7">
            <a:extLst>
              <a:ext uri="{FF2B5EF4-FFF2-40B4-BE49-F238E27FC236}">
                <a16:creationId xmlns:a16="http://schemas.microsoft.com/office/drawing/2014/main" id="{5F29BC04-7BAC-A1ED-ECB7-0CF21DF5ECE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673420" y="3608980"/>
            <a:ext cx="4061984" cy="3225795"/>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pic>
      <p:sp>
        <p:nvSpPr>
          <p:cNvPr id="9" name="TextBox 8">
            <a:extLst>
              <a:ext uri="{FF2B5EF4-FFF2-40B4-BE49-F238E27FC236}">
                <a16:creationId xmlns:a16="http://schemas.microsoft.com/office/drawing/2014/main" id="{3FE78E6B-51BC-0022-30A7-824F44DF8E75}"/>
              </a:ext>
            </a:extLst>
          </p:cNvPr>
          <p:cNvSpPr txBox="1"/>
          <p:nvPr/>
        </p:nvSpPr>
        <p:spPr>
          <a:xfrm>
            <a:off x="8276733" y="3246528"/>
            <a:ext cx="3622466" cy="230832"/>
          </a:xfrm>
          <a:prstGeom prst="rect">
            <a:avLst/>
          </a:prstGeom>
          <a:noFill/>
        </p:spPr>
        <p:txBody>
          <a:bodyPr wrap="square" rtlCol="0">
            <a:spAutoFit/>
          </a:bodyPr>
          <a:lstStyle/>
          <a:p>
            <a:r>
              <a:rPr lang="en-IN" sz="900">
                <a:hlinkClick r:id="rId5" tooltip="https://fabiusmaximus.com/2015/01/17/film-review-of-interstellar-76659/"/>
              </a:rPr>
              <a:t>This Photo</a:t>
            </a:r>
            <a:r>
              <a:rPr lang="en-IN" sz="900"/>
              <a:t> by Unknown Author is licensed under </a:t>
            </a:r>
            <a:r>
              <a:rPr lang="en-IN" sz="900">
                <a:hlinkClick r:id="rId6" tooltip="https://creativecommons.org/licenses/by/3.0/"/>
              </a:rPr>
              <a:t>CC BY</a:t>
            </a:r>
            <a:endParaRPr lang="en-IN" sz="900"/>
          </a:p>
        </p:txBody>
      </p:sp>
      <p:pic>
        <p:nvPicPr>
          <p:cNvPr id="10" name="Content Placeholder 12">
            <a:extLst>
              <a:ext uri="{FF2B5EF4-FFF2-40B4-BE49-F238E27FC236}">
                <a16:creationId xmlns:a16="http://schemas.microsoft.com/office/drawing/2014/main" id="{1EA5A43C-3BBC-4375-0C8E-C16FD6A9E80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992197" y="329165"/>
            <a:ext cx="5023019" cy="3225796"/>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pic>
      <p:sp>
        <p:nvSpPr>
          <p:cNvPr id="11" name="TextBox 10">
            <a:extLst>
              <a:ext uri="{FF2B5EF4-FFF2-40B4-BE49-F238E27FC236}">
                <a16:creationId xmlns:a16="http://schemas.microsoft.com/office/drawing/2014/main" id="{88ABEF07-DA0F-4C0F-4C25-A8B0B8EC69F0}"/>
              </a:ext>
            </a:extLst>
          </p:cNvPr>
          <p:cNvSpPr txBox="1"/>
          <p:nvPr/>
        </p:nvSpPr>
        <p:spPr>
          <a:xfrm>
            <a:off x="7815471" y="5733549"/>
            <a:ext cx="3800458" cy="230832"/>
          </a:xfrm>
          <a:prstGeom prst="rect">
            <a:avLst/>
          </a:prstGeom>
          <a:noFill/>
        </p:spPr>
        <p:txBody>
          <a:bodyPr wrap="square" rtlCol="0">
            <a:spAutoFit/>
          </a:bodyPr>
          <a:lstStyle/>
          <a:p>
            <a:r>
              <a:rPr lang="en-IN" sz="900">
                <a:hlinkClick r:id="rId8" tooltip="https://www.flickr.com/photos/pinkcowphotography/15592528429"/>
              </a:rPr>
              <a:t>This Photo</a:t>
            </a:r>
            <a:r>
              <a:rPr lang="en-IN" sz="900"/>
              <a:t> by Unknown Author is licensed under </a:t>
            </a:r>
            <a:r>
              <a:rPr lang="en-IN" sz="900">
                <a:hlinkClick r:id="rId9" tooltip="https://creativecommons.org/licenses/by-nc/3.0/"/>
              </a:rPr>
              <a:t>CC BY-NC</a:t>
            </a:r>
            <a:endParaRPr lang="en-IN" sz="900"/>
          </a:p>
        </p:txBody>
      </p:sp>
    </p:spTree>
    <p:extLst>
      <p:ext uri="{BB962C8B-B14F-4D97-AF65-F5344CB8AC3E}">
        <p14:creationId xmlns:p14="http://schemas.microsoft.com/office/powerpoint/2010/main" val="2931569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42EE-539E-8774-0034-90762479F09E}"/>
              </a:ext>
            </a:extLst>
          </p:cNvPr>
          <p:cNvSpPr>
            <a:spLocks noGrp="1"/>
          </p:cNvSpPr>
          <p:nvPr>
            <p:ph type="title"/>
          </p:nvPr>
        </p:nvSpPr>
        <p:spPr>
          <a:xfrm>
            <a:off x="152704" y="82297"/>
            <a:ext cx="6502620" cy="1529688"/>
          </a:xfrm>
        </p:spPr>
        <p:txBody>
          <a:bodyPr/>
          <a:lstStyle/>
          <a:p>
            <a:br>
              <a:rPr lang="en-US" b="1" dirty="0">
                <a:solidFill>
                  <a:srgbClr val="111516"/>
                </a:solidFill>
                <a:effectLst/>
                <a:latin typeface="LabGrotesque-Black"/>
              </a:rPr>
            </a:br>
            <a:r>
              <a:rPr lang="en-US" sz="3200" b="1" dirty="0">
                <a:solidFill>
                  <a:srgbClr val="111516"/>
                </a:solidFill>
                <a:latin typeface="LabGrotesque-Black"/>
              </a:rPr>
              <a:t>Striking photos show the devastation wreaked by record-breaking fires in the Amazon rainforest</a:t>
            </a:r>
            <a:endParaRPr lang="en-IN" sz="3200" dirty="0"/>
          </a:p>
        </p:txBody>
      </p:sp>
      <p:sp>
        <p:nvSpPr>
          <p:cNvPr id="3" name="Text Placeholder 2">
            <a:extLst>
              <a:ext uri="{FF2B5EF4-FFF2-40B4-BE49-F238E27FC236}">
                <a16:creationId xmlns:a16="http://schemas.microsoft.com/office/drawing/2014/main" id="{2759059B-4E62-566B-8F26-4B608C2E6341}"/>
              </a:ext>
            </a:extLst>
          </p:cNvPr>
          <p:cNvSpPr>
            <a:spLocks noGrp="1"/>
          </p:cNvSpPr>
          <p:nvPr>
            <p:ph type="body" sz="half" idx="2"/>
          </p:nvPr>
        </p:nvSpPr>
        <p:spPr>
          <a:xfrm>
            <a:off x="576072" y="1725105"/>
            <a:ext cx="5519928" cy="4496586"/>
          </a:xfrm>
        </p:spPr>
        <p:txBody>
          <a:bodyPr/>
          <a:lstStyle/>
          <a:p>
            <a:r>
              <a:rPr lang="en-US" sz="2000" b="0" i="0" dirty="0">
                <a:solidFill>
                  <a:srgbClr val="111516"/>
                </a:solidFill>
                <a:effectLst/>
                <a:latin typeface="LabGrotesque-Black"/>
              </a:rPr>
              <a:t>Some of these fires were started by farmers and loggers </a:t>
            </a:r>
            <a:r>
              <a:rPr lang="en-US" sz="2000" b="0" i="0" u="none" strike="noStrike" dirty="0">
                <a:solidFill>
                  <a:srgbClr val="185F7D"/>
                </a:solidFill>
                <a:effectLst/>
                <a:latin typeface="LabGrotesque-Black"/>
                <a:hlinkClick r:id="rId2"/>
              </a:rPr>
              <a:t>seeking to use Amazonian</a:t>
            </a:r>
            <a:r>
              <a:rPr lang="en-US" sz="2000" b="0" i="0" dirty="0">
                <a:solidFill>
                  <a:srgbClr val="111516"/>
                </a:solidFill>
                <a:effectLst/>
                <a:latin typeface="LabGrotesque-Black"/>
              </a:rPr>
              <a:t> land for industrial or agricultural purposes. But once blazes start, hot temperatures and dry conditions because of climate change </a:t>
            </a:r>
            <a:r>
              <a:rPr lang="en-US" sz="2000" b="0" i="0" u="none" strike="noStrike" dirty="0">
                <a:solidFill>
                  <a:srgbClr val="185F7D"/>
                </a:solidFill>
                <a:effectLst/>
                <a:latin typeface="LabGrotesque-Black"/>
                <a:hlinkClick r:id="rId3"/>
              </a:rPr>
              <a:t>enable the flames to spread farther and faster</a:t>
            </a:r>
            <a:r>
              <a:rPr lang="en-US" sz="2000" b="0" i="0" dirty="0">
                <a:solidFill>
                  <a:srgbClr val="111516"/>
                </a:solidFill>
                <a:effectLst/>
                <a:latin typeface="LabGrotesque-Black"/>
              </a:rPr>
              <a:t>.</a:t>
            </a:r>
          </a:p>
          <a:p>
            <a:endParaRPr lang="en-US" sz="2000" dirty="0">
              <a:solidFill>
                <a:srgbClr val="111516"/>
              </a:solidFill>
              <a:latin typeface="LabGrotesque-Black"/>
            </a:endParaRPr>
          </a:p>
          <a:p>
            <a:r>
              <a:rPr lang="en-US" sz="2000" b="0" i="0" dirty="0">
                <a:solidFill>
                  <a:srgbClr val="000000"/>
                </a:solidFill>
                <a:effectLst/>
                <a:latin typeface="Myriad Pro"/>
              </a:rPr>
              <a:t>After intense fires in the Amazon captured global attention </a:t>
            </a:r>
            <a:r>
              <a:rPr lang="en-US" sz="2000" b="0" i="0" u="none" strike="noStrike" dirty="0">
                <a:solidFill>
                  <a:srgbClr val="F77705"/>
                </a:solidFill>
                <a:effectLst/>
                <a:latin typeface="Myriad Pro"/>
                <a:hlinkClick r:id="rId4"/>
              </a:rPr>
              <a:t>in 2019</a:t>
            </a:r>
            <a:r>
              <a:rPr lang="en-US" sz="2000" b="0" i="0" dirty="0">
                <a:solidFill>
                  <a:srgbClr val="000000"/>
                </a:solidFill>
                <a:effectLst/>
                <a:latin typeface="Myriad Pro"/>
              </a:rPr>
              <a:t>, fires again raged throughout the region in 2020</a:t>
            </a:r>
            <a:r>
              <a:rPr lang="en-US" sz="2000" b="0" i="0" dirty="0">
                <a:solidFill>
                  <a:srgbClr val="111516"/>
                </a:solidFill>
                <a:effectLst/>
                <a:latin typeface="LabGrotesque-Black"/>
              </a:rPr>
              <a:t>. </a:t>
            </a:r>
            <a:r>
              <a:rPr lang="en-US" sz="2000" b="0" i="0" dirty="0">
                <a:solidFill>
                  <a:srgbClr val="000000"/>
                </a:solidFill>
                <a:effectLst/>
                <a:latin typeface="Myriad Pro"/>
              </a:rPr>
              <a:t>In 2020, both VIIRS sensors combined detected about </a:t>
            </a:r>
            <a:r>
              <a:rPr lang="en-US" sz="2000" b="1" i="0" dirty="0">
                <a:solidFill>
                  <a:srgbClr val="000000"/>
                </a:solidFill>
                <a:effectLst/>
                <a:latin typeface="Myriad Pro"/>
              </a:rPr>
              <a:t>1.4 million </a:t>
            </a:r>
            <a:r>
              <a:rPr lang="en-US" sz="2000" b="0" i="0" dirty="0">
                <a:solidFill>
                  <a:srgbClr val="000000"/>
                </a:solidFill>
                <a:effectLst/>
                <a:latin typeface="Myriad Pro"/>
              </a:rPr>
              <a:t>anomalies in the southern Amazon, compared to 1.1 million in 2019.</a:t>
            </a:r>
            <a:endParaRPr lang="en-US" sz="2000" b="0" i="0" dirty="0">
              <a:solidFill>
                <a:srgbClr val="111516"/>
              </a:solidFill>
              <a:effectLst/>
              <a:latin typeface="LabGrotesque-Black"/>
            </a:endParaRPr>
          </a:p>
          <a:p>
            <a:endParaRPr lang="en-IN" dirty="0"/>
          </a:p>
        </p:txBody>
      </p:sp>
      <p:sp>
        <p:nvSpPr>
          <p:cNvPr id="7" name="Slide Number Placeholder 6">
            <a:extLst>
              <a:ext uri="{FF2B5EF4-FFF2-40B4-BE49-F238E27FC236}">
                <a16:creationId xmlns:a16="http://schemas.microsoft.com/office/drawing/2014/main" id="{B34D29CC-FC2E-549C-75F6-2DC7621590FE}"/>
              </a:ext>
            </a:extLst>
          </p:cNvPr>
          <p:cNvSpPr>
            <a:spLocks noGrp="1"/>
          </p:cNvSpPr>
          <p:nvPr>
            <p:ph type="sldNum" sz="quarter" idx="12"/>
          </p:nvPr>
        </p:nvSpPr>
        <p:spPr/>
        <p:txBody>
          <a:bodyPr/>
          <a:lstStyle/>
          <a:p>
            <a:fld id="{58FB4751-880F-D840-AAA9-3A15815CC996}" type="slidenum">
              <a:rPr lang="en-US" smtClean="0"/>
              <a:t>8</a:t>
            </a:fld>
            <a:endParaRPr lang="en-US" dirty="0"/>
          </a:p>
        </p:txBody>
      </p:sp>
      <p:pic>
        <p:nvPicPr>
          <p:cNvPr id="10" name="Picture Placeholder 9">
            <a:extLst>
              <a:ext uri="{FF2B5EF4-FFF2-40B4-BE49-F238E27FC236}">
                <a16:creationId xmlns:a16="http://schemas.microsoft.com/office/drawing/2014/main" id="{A5C9F9D6-4A97-6A29-128D-373CB3A20BEA}"/>
              </a:ext>
            </a:extLst>
          </p:cNvPr>
          <p:cNvPicPr>
            <a:picLocks noGrp="1" noChangeAspect="1"/>
          </p:cNvPicPr>
          <p:nvPr>
            <p:ph type="pic" idx="1"/>
          </p:nvPr>
        </p:nvPicPr>
        <p:blipFill>
          <a:blip r:embed="rId5"/>
          <a:srcRect l="22728" r="22728"/>
          <a:stretch>
            <a:fillRect/>
          </a:stretch>
        </p:blipFill>
        <p:spPr>
          <a:xfrm>
            <a:off x="6655324" y="348792"/>
            <a:ext cx="5536676" cy="5669609"/>
          </a:xfrm>
          <a:prstGeom prst="rect">
            <a:avLst/>
          </a:prstGeom>
        </p:spPr>
      </p:pic>
    </p:spTree>
    <p:extLst>
      <p:ext uri="{BB962C8B-B14F-4D97-AF65-F5344CB8AC3E}">
        <p14:creationId xmlns:p14="http://schemas.microsoft.com/office/powerpoint/2010/main" val="3644964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34924-CF1F-FAE8-187C-E0BC8DA467DD}"/>
              </a:ext>
            </a:extLst>
          </p:cNvPr>
          <p:cNvSpPr>
            <a:spLocks noGrp="1"/>
          </p:cNvSpPr>
          <p:nvPr>
            <p:ph type="title"/>
          </p:nvPr>
        </p:nvSpPr>
        <p:spPr>
          <a:xfrm>
            <a:off x="161293" y="82297"/>
            <a:ext cx="10515600" cy="718981"/>
          </a:xfrm>
        </p:spPr>
        <p:txBody>
          <a:bodyPr/>
          <a:lstStyle/>
          <a:p>
            <a:pPr algn="ctr"/>
            <a:r>
              <a:rPr lang="en-US" sz="2800" b="0" i="0" dirty="0">
                <a:solidFill>
                  <a:srgbClr val="121212"/>
                </a:solidFill>
                <a:effectLst/>
                <a:latin typeface="GuardianTextEgyptian"/>
              </a:rPr>
              <a:t>Record Temperatures and fire damage in Europe in 2022</a:t>
            </a:r>
            <a:endParaRPr lang="en-IN" sz="2800" dirty="0"/>
          </a:p>
        </p:txBody>
      </p:sp>
      <p:pic>
        <p:nvPicPr>
          <p:cNvPr id="8" name="Content Placeholder 7">
            <a:extLst>
              <a:ext uri="{FF2B5EF4-FFF2-40B4-BE49-F238E27FC236}">
                <a16:creationId xmlns:a16="http://schemas.microsoft.com/office/drawing/2014/main" id="{1243107F-3260-76EC-FC3E-70CD96B40FA7}"/>
              </a:ext>
            </a:extLst>
          </p:cNvPr>
          <p:cNvPicPr>
            <a:picLocks noGrp="1" noChangeAspect="1"/>
          </p:cNvPicPr>
          <p:nvPr>
            <p:ph idx="1"/>
          </p:nvPr>
        </p:nvPicPr>
        <p:blipFill>
          <a:blip r:embed="rId3"/>
          <a:stretch>
            <a:fillRect/>
          </a:stretch>
        </p:blipFill>
        <p:spPr>
          <a:xfrm>
            <a:off x="161293" y="801279"/>
            <a:ext cx="11329981" cy="5974424"/>
          </a:xfrm>
        </p:spPr>
      </p:pic>
      <p:sp>
        <p:nvSpPr>
          <p:cNvPr id="6" name="Slide Number Placeholder 5">
            <a:extLst>
              <a:ext uri="{FF2B5EF4-FFF2-40B4-BE49-F238E27FC236}">
                <a16:creationId xmlns:a16="http://schemas.microsoft.com/office/drawing/2014/main" id="{B53461BB-0C2A-C8CA-20D8-19BD224385A9}"/>
              </a:ext>
            </a:extLst>
          </p:cNvPr>
          <p:cNvSpPr>
            <a:spLocks noGrp="1"/>
          </p:cNvSpPr>
          <p:nvPr>
            <p:ph type="sldNum" sz="quarter" idx="12"/>
          </p:nvPr>
        </p:nvSpPr>
        <p:spPr/>
        <p:txBody>
          <a:bodyPr/>
          <a:lstStyle/>
          <a:p>
            <a:fld id="{58FB4751-880F-D840-AAA9-3A15815CC996}" type="slidenum">
              <a:rPr lang="en-US" smtClean="0"/>
              <a:t>9</a:t>
            </a:fld>
            <a:endParaRPr lang="en-US" dirty="0"/>
          </a:p>
        </p:txBody>
      </p:sp>
    </p:spTree>
    <p:extLst>
      <p:ext uri="{BB962C8B-B14F-4D97-AF65-F5344CB8AC3E}">
        <p14:creationId xmlns:p14="http://schemas.microsoft.com/office/powerpoint/2010/main" val="3138026718"/>
      </p:ext>
    </p:extLst>
  </p:cSld>
  <p:clrMapOvr>
    <a:masterClrMapping/>
  </p:clrMapOvr>
</p:sld>
</file>

<file path=ppt/theme/theme1.xml><?xml version="1.0" encoding="utf-8"?>
<a:theme xmlns:a="http://schemas.openxmlformats.org/drawingml/2006/main" name="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s_Organic_Presentation_Win32_SW_v10.potx" id="{6F7A4518-677F-49D0-AD76-8F0F7DEFB1E5}" vid="{F577DF72-62B0-42B0-B34E-786789A797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{0AA9A089-6373-4090-A489-65E822FA8D18}tf11964407_win32</Template>
  <TotalTime>2056</TotalTime>
  <Words>3820</Words>
  <Application>Microsoft Office PowerPoint</Application>
  <PresentationFormat>Widescreen</PresentationFormat>
  <Paragraphs>331</Paragraphs>
  <Slides>50</Slides>
  <Notes>22</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50</vt:i4>
      </vt:variant>
    </vt:vector>
  </HeadingPairs>
  <TitlesOfParts>
    <vt:vector size="71" baseType="lpstr">
      <vt:lpstr>Arial</vt:lpstr>
      <vt:lpstr>Arial Narrow</vt:lpstr>
      <vt:lpstr>Calibri</vt:lpstr>
      <vt:lpstr>Constantia</vt:lpstr>
      <vt:lpstr>Courier New</vt:lpstr>
      <vt:lpstr>EB Garamond Medium</vt:lpstr>
      <vt:lpstr>Garamond</vt:lpstr>
      <vt:lpstr>Gill Sans Nova</vt:lpstr>
      <vt:lpstr>Gill Sans Nova Light</vt:lpstr>
      <vt:lpstr>GuardianTextEgyptian</vt:lpstr>
      <vt:lpstr>Helvetica Neue Roman</vt:lpstr>
      <vt:lpstr>Inter</vt:lpstr>
      <vt:lpstr>LabGrotesque-Black</vt:lpstr>
      <vt:lpstr>Lato</vt:lpstr>
      <vt:lpstr>Merriweather</vt:lpstr>
      <vt:lpstr>Myriad Pro</vt:lpstr>
      <vt:lpstr>Sagona Book</vt:lpstr>
      <vt:lpstr>Segoe UI</vt:lpstr>
      <vt:lpstr>Segoe UI Historic</vt:lpstr>
      <vt:lpstr>Trebuchet MS</vt:lpstr>
      <vt:lpstr>Office Theme</vt:lpstr>
      <vt:lpstr>Climate Change, Anaesthesia and need for change in Volatile Anaesthetics usage</vt:lpstr>
      <vt:lpstr>agenda</vt:lpstr>
      <vt:lpstr>Us in the larger scheme of things</vt:lpstr>
      <vt:lpstr>Pertinent Questions</vt:lpstr>
      <vt:lpstr>PowerPoint Presentation</vt:lpstr>
      <vt:lpstr>Climate change will happen “in the future”. Why worry about it NOW?</vt:lpstr>
      <vt:lpstr>Interstellar by Christopher Nolan</vt:lpstr>
      <vt:lpstr> Striking photos show the devastation wreaked by record-breaking fires in the Amazon rainforest</vt:lpstr>
      <vt:lpstr>Record Temperatures and fire damage in Europe in 2022</vt:lpstr>
      <vt:lpstr>PowerPoint Presentation</vt:lpstr>
      <vt:lpstr>Has Climate Change a role to play?</vt:lpstr>
      <vt:lpstr>Has Climate Change a role to play?</vt:lpstr>
      <vt:lpstr>PowerPoint Presentation</vt:lpstr>
      <vt:lpstr>PowerPoint Presentation</vt:lpstr>
      <vt:lpstr>PowerPoint Presentation</vt:lpstr>
      <vt:lpstr>Funeral march for the Pizol glacier in eastern Switzerland</vt:lpstr>
      <vt:lpstr>2021: The year when Delhi broke a weather record every month </vt:lpstr>
      <vt:lpstr>Highlights Delhi weather ‘21</vt:lpstr>
      <vt:lpstr>India had localised climate disasters nearly every day in 2022: CSE </vt:lpstr>
      <vt:lpstr>Many extreme weather events have taken place in India details of which are freely available online and from other sources </vt:lpstr>
      <vt:lpstr>And the list goes on</vt:lpstr>
      <vt:lpstr>Source Centre for Science and Environment</vt:lpstr>
      <vt:lpstr>The importance of Greta Thunberg</vt:lpstr>
      <vt:lpstr>PowerPoint Presentation</vt:lpstr>
      <vt:lpstr>Then why should we do something about it?</vt:lpstr>
      <vt:lpstr>PowerPoint Presentation</vt:lpstr>
      <vt:lpstr>PowerPoint Presentation</vt:lpstr>
      <vt:lpstr>PowerPoint Presentation</vt:lpstr>
      <vt:lpstr>PowerPoint Presentation</vt:lpstr>
      <vt:lpstr>PowerPoint Presentation</vt:lpstr>
      <vt:lpstr>PowerPoint Presentation</vt:lpstr>
      <vt:lpstr>WHO has designated climate change as the most significant threat to human health in the 21st century</vt:lpstr>
      <vt:lpstr>Global warming leading to climate change is inevitable</vt:lpstr>
      <vt:lpstr>Everyone of us can make a difference</vt:lpstr>
      <vt:lpstr>GHGs, GWP  &amp; why Desflurane should des-appear</vt:lpstr>
      <vt:lpstr>All Volatile Anaesthetics (VA) are variably potent Greenhouse gases (GHG)</vt:lpstr>
      <vt:lpstr>PowerPoint Presentation</vt:lpstr>
      <vt:lpstr>Global warming potential GWPs of VAs</vt:lpstr>
      <vt:lpstr>PowerPoint Presentation</vt:lpstr>
      <vt:lpstr>Carbon dioxide equivalent CDE of VAs</vt:lpstr>
      <vt:lpstr>PowerPoint Presentation</vt:lpstr>
      <vt:lpstr>From the curves, it is apparent that GWP values for sevoflurane and isoflurane are very close and look to have approximately similar impact over time, while desflurane has by far the largest impact of all inhalational agents (Fig. 1a). This is even more apparent when comparing CDE in clinically used dosing (Fig. 1b). Nitrous oxide becomes and remains the second most impactful </vt:lpstr>
      <vt:lpstr>Why desflurane has an outsized effect on GHG emissions among VAs</vt:lpstr>
      <vt:lpstr>An Indian perspective and the way forward</vt:lpstr>
      <vt:lpstr>PowerPoint Presentation</vt:lpstr>
      <vt:lpstr>Reducing carbon footprint when using VAs</vt:lpstr>
      <vt:lpstr>Us in the larger scheme of things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priyankar sarkar</dc:creator>
  <cp:lastModifiedBy>priyankar sarkar</cp:lastModifiedBy>
  <cp:revision>192</cp:revision>
  <dcterms:created xsi:type="dcterms:W3CDTF">2023-02-06T06:54:55Z</dcterms:created>
  <dcterms:modified xsi:type="dcterms:W3CDTF">2024-09-06T15:38:34Z</dcterms:modified>
</cp:coreProperties>
</file>